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7"/>
  </p:notesMasterIdLst>
  <p:sldIdLst>
    <p:sldId id="256" r:id="rId2"/>
    <p:sldId id="257" r:id="rId3"/>
    <p:sldId id="258" r:id="rId4"/>
    <p:sldId id="291" r:id="rId5"/>
    <p:sldId id="290" r:id="rId6"/>
    <p:sldId id="259" r:id="rId7"/>
    <p:sldId id="292" r:id="rId8"/>
    <p:sldId id="260" r:id="rId9"/>
    <p:sldId id="294" r:id="rId10"/>
    <p:sldId id="261" r:id="rId11"/>
    <p:sldId id="296" r:id="rId12"/>
    <p:sldId id="262" r:id="rId13"/>
    <p:sldId id="298" r:id="rId14"/>
    <p:sldId id="263" r:id="rId15"/>
    <p:sldId id="300" r:id="rId16"/>
    <p:sldId id="264" r:id="rId17"/>
    <p:sldId id="302" r:id="rId18"/>
    <p:sldId id="265" r:id="rId19"/>
    <p:sldId id="303" r:id="rId20"/>
    <p:sldId id="266" r:id="rId21"/>
    <p:sldId id="304" r:id="rId22"/>
    <p:sldId id="267" r:id="rId23"/>
    <p:sldId id="305" r:id="rId24"/>
    <p:sldId id="268" r:id="rId25"/>
    <p:sldId id="306" r:id="rId26"/>
    <p:sldId id="269" r:id="rId27"/>
    <p:sldId id="307" r:id="rId28"/>
    <p:sldId id="270" r:id="rId29"/>
    <p:sldId id="308" r:id="rId30"/>
    <p:sldId id="271" r:id="rId31"/>
    <p:sldId id="309" r:id="rId32"/>
    <p:sldId id="272" r:id="rId33"/>
    <p:sldId id="310" r:id="rId34"/>
    <p:sldId id="273" r:id="rId35"/>
    <p:sldId id="311" r:id="rId36"/>
    <p:sldId id="274" r:id="rId37"/>
    <p:sldId id="312" r:id="rId38"/>
    <p:sldId id="275" r:id="rId39"/>
    <p:sldId id="313" r:id="rId40"/>
    <p:sldId id="276" r:id="rId41"/>
    <p:sldId id="314" r:id="rId42"/>
    <p:sldId id="277" r:id="rId43"/>
    <p:sldId id="315" r:id="rId44"/>
    <p:sldId id="278" r:id="rId45"/>
    <p:sldId id="316" r:id="rId46"/>
    <p:sldId id="279" r:id="rId47"/>
    <p:sldId id="317" r:id="rId48"/>
    <p:sldId id="280" r:id="rId49"/>
    <p:sldId id="318" r:id="rId50"/>
    <p:sldId id="281" r:id="rId51"/>
    <p:sldId id="319" r:id="rId52"/>
    <p:sldId id="282" r:id="rId53"/>
    <p:sldId id="320" r:id="rId54"/>
    <p:sldId id="283" r:id="rId55"/>
    <p:sldId id="321" r:id="rId56"/>
    <p:sldId id="284" r:id="rId57"/>
    <p:sldId id="322" r:id="rId58"/>
    <p:sldId id="285" r:id="rId59"/>
    <p:sldId id="323" r:id="rId60"/>
    <p:sldId id="286" r:id="rId61"/>
    <p:sldId id="324" r:id="rId62"/>
    <p:sldId id="287" r:id="rId63"/>
    <p:sldId id="325" r:id="rId64"/>
    <p:sldId id="289" r:id="rId65"/>
    <p:sldId id="326" r:id="rId66"/>
    <p:sldId id="327" r:id="rId67"/>
    <p:sldId id="328" r:id="rId68"/>
    <p:sldId id="329" r:id="rId69"/>
    <p:sldId id="330" r:id="rId70"/>
    <p:sldId id="331" r:id="rId71"/>
    <p:sldId id="332" r:id="rId72"/>
    <p:sldId id="333" r:id="rId73"/>
    <p:sldId id="334" r:id="rId74"/>
    <p:sldId id="335" r:id="rId75"/>
    <p:sldId id="336" r:id="rId7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11" autoAdjust="0"/>
    <p:restoredTop sz="94660" autoAdjust="0"/>
  </p:normalViewPr>
  <p:slideViewPr>
    <p:cSldViewPr>
      <p:cViewPr varScale="1">
        <p:scale>
          <a:sx n="79" d="100"/>
          <a:sy n="79" d="100"/>
        </p:scale>
        <p:origin x="-8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56"/>
    </p:cViewPr>
  </p:sorterViewPr>
  <p:notesViewPr>
    <p:cSldViewPr>
      <p:cViewPr varScale="1">
        <p:scale>
          <a:sx n="60" d="100"/>
          <a:sy n="60" d="100"/>
        </p:scale>
        <p:origin x="-249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E349B-86E8-4F65-B241-E613A06D855B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F2008-DE5A-4E30-9D84-4FDF29E18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F2008-DE5A-4E30-9D84-4FDF29E18FCE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F2008-DE5A-4E30-9D84-4FDF29E18FCE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F2008-DE5A-4E30-9D84-4FDF29E18FCE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F2008-DE5A-4E30-9D84-4FDF29E18FCE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F2008-DE5A-4E30-9D84-4FDF29E18FCE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0DC1C-8D9B-4E46-B8E5-2B3C1863F6E0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33A96-6633-4F7C-8E1D-5A3BB7AD1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0DC1C-8D9B-4E46-B8E5-2B3C1863F6E0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33A96-6633-4F7C-8E1D-5A3BB7AD1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0DC1C-8D9B-4E46-B8E5-2B3C1863F6E0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33A96-6633-4F7C-8E1D-5A3BB7AD1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0DC1C-8D9B-4E46-B8E5-2B3C1863F6E0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33A96-6633-4F7C-8E1D-5A3BB7AD1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0DC1C-8D9B-4E46-B8E5-2B3C1863F6E0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33A96-6633-4F7C-8E1D-5A3BB7AD1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0DC1C-8D9B-4E46-B8E5-2B3C1863F6E0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33A96-6633-4F7C-8E1D-5A3BB7AD1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0DC1C-8D9B-4E46-B8E5-2B3C1863F6E0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33A96-6633-4F7C-8E1D-5A3BB7AD1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0DC1C-8D9B-4E46-B8E5-2B3C1863F6E0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33A96-6633-4F7C-8E1D-5A3BB7AD1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0DC1C-8D9B-4E46-B8E5-2B3C1863F6E0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33A96-6633-4F7C-8E1D-5A3BB7AD1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DC1C-8D9B-4E46-B8E5-2B3C1863F6E0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3A96-6633-4F7C-8E1D-5A3BB7AD1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0DC1C-8D9B-4E46-B8E5-2B3C1863F6E0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33A96-6633-4F7C-8E1D-5A3BB7AD1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0DC1C-8D9B-4E46-B8E5-2B3C1863F6E0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33A96-6633-4F7C-8E1D-5A3BB7AD1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410DC1C-8D9B-4E46-B8E5-2B3C1863F6E0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3E33A96-6633-4F7C-8E1D-5A3BB7AD1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80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Relationship Id="rId4" Type="http://schemas.openxmlformats.org/officeDocument/2006/relationships/slide" Target="slide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1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75.xml"/><Relationship Id="rId2" Type="http://schemas.openxmlformats.org/officeDocument/2006/relationships/slide" Target="slide73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" Target="slide73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" Target="slide75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0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3352800"/>
          </a:xfrm>
        </p:spPr>
        <p:txBody>
          <a:bodyPr>
            <a:normAutofit/>
          </a:bodyPr>
          <a:lstStyle/>
          <a:p>
            <a:pPr algn="ctr"/>
            <a:r>
              <a:rPr lang="en-US" sz="7200" b="0" dirty="0" smtClean="0">
                <a:solidFill>
                  <a:srgbClr val="0070C0"/>
                </a:solidFill>
                <a:latin typeface="Berlin Sans FB" pitchFamily="34" charset="0"/>
              </a:rPr>
              <a:t>Mr. Campbell’s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000" b="0" dirty="0">
                <a:solidFill>
                  <a:srgbClr val="00B050"/>
                </a:solidFill>
                <a:latin typeface="Berlin Sans FB" pitchFamily="34" charset="0"/>
              </a:rPr>
              <a:t>Economics Class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54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itchFamily="82" charset="0"/>
              </a:rPr>
              <a:t>Demand Review</a:t>
            </a:r>
            <a:endParaRPr lang="en-US" sz="5400" b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" pitchFamily="82" charset="0"/>
            </a:endParaRP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2819400" y="4114800"/>
            <a:ext cx="2895600" cy="144780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Click here to begin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514600"/>
          </a:xfrm>
        </p:spPr>
        <p:txBody>
          <a:bodyPr>
            <a:normAutofit/>
          </a:bodyPr>
          <a:lstStyle/>
          <a:p>
            <a:r>
              <a:rPr lang="en-US" u="sng" dirty="0" smtClean="0"/>
              <a:t>Question #4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demand schedule shows various quantities of a product over a wide period of time?</a:t>
            </a:r>
            <a:endParaRPr lang="en-US" dirty="0"/>
          </a:p>
        </p:txBody>
      </p:sp>
      <p:sp>
        <p:nvSpPr>
          <p:cNvPr id="11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1447800" y="3962400"/>
            <a:ext cx="1981200" cy="10668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True</a:t>
            </a:r>
          </a:p>
        </p:txBody>
      </p:sp>
      <p:sp>
        <p:nvSpPr>
          <p:cNvPr id="12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4572000" y="3962400"/>
            <a:ext cx="2133600" cy="1219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3200400" y="38862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581400"/>
          </a:xfrm>
        </p:spPr>
        <p:txBody>
          <a:bodyPr>
            <a:normAutofit/>
          </a:bodyPr>
          <a:lstStyle/>
          <a:p>
            <a:r>
              <a:rPr lang="en-US" u="sng" dirty="0" smtClean="0"/>
              <a:t>Question #5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normally have to create a demand schedule first, then create a demand graph</a:t>
            </a:r>
            <a:endParaRPr lang="en-US" dirty="0"/>
          </a:p>
        </p:txBody>
      </p:sp>
      <p:sp>
        <p:nvSpPr>
          <p:cNvPr id="11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838200" y="4876800"/>
            <a:ext cx="1752600" cy="9144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TRUE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4038600" y="4800600"/>
            <a:ext cx="2133600" cy="1219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3200400" y="38862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514600"/>
          </a:xfrm>
        </p:spPr>
        <p:txBody>
          <a:bodyPr>
            <a:normAutofit/>
          </a:bodyPr>
          <a:lstStyle/>
          <a:p>
            <a:r>
              <a:rPr lang="en-US" u="sng" dirty="0" smtClean="0"/>
              <a:t>Question #6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Law of Demand (</a:t>
            </a:r>
            <a:r>
              <a:rPr lang="en-US" dirty="0" err="1" smtClean="0"/>
              <a:t>LoD</a:t>
            </a:r>
            <a:r>
              <a:rPr lang="en-US" dirty="0" smtClean="0"/>
              <a:t>) is what type of relationship?</a:t>
            </a:r>
            <a:endParaRPr lang="en-US" dirty="0"/>
          </a:p>
        </p:txBody>
      </p:sp>
      <p:sp>
        <p:nvSpPr>
          <p:cNvPr id="8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990600" y="3429000"/>
            <a:ext cx="1752600" cy="9144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Inverse</a:t>
            </a:r>
          </a:p>
        </p:txBody>
      </p:sp>
      <p:sp>
        <p:nvSpPr>
          <p:cNvPr id="10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4419600" y="3352800"/>
            <a:ext cx="1752600" cy="9144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Positive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2286000" y="4800600"/>
            <a:ext cx="2133600" cy="1219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Upward Sloping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3200400" y="38862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514600"/>
          </a:xfrm>
        </p:spPr>
        <p:txBody>
          <a:bodyPr>
            <a:normAutofit/>
          </a:bodyPr>
          <a:lstStyle/>
          <a:p>
            <a:r>
              <a:rPr lang="en-US" u="sng" dirty="0" smtClean="0"/>
              <a:t>Question #7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err="1" smtClean="0"/>
              <a:t>LoD</a:t>
            </a:r>
            <a:r>
              <a:rPr lang="en-US" dirty="0" smtClean="0"/>
              <a:t> assumes that people behave normally.</a:t>
            </a:r>
            <a:endParaRPr lang="en-US" dirty="0"/>
          </a:p>
        </p:txBody>
      </p:sp>
      <p:sp>
        <p:nvSpPr>
          <p:cNvPr id="10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4419600" y="3962400"/>
            <a:ext cx="1752600" cy="9144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FALSE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1447800" y="3962400"/>
            <a:ext cx="1752600" cy="9144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TRUE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/>
        </p:nvSpPr>
        <p:spPr>
          <a:xfrm>
            <a:off x="3200400" y="38862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514600"/>
          </a:xfrm>
        </p:spPr>
        <p:txBody>
          <a:bodyPr>
            <a:normAutofit/>
          </a:bodyPr>
          <a:lstStyle/>
          <a:p>
            <a:r>
              <a:rPr lang="en-US" u="sng" dirty="0" smtClean="0"/>
              <a:t>Question #8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LoD</a:t>
            </a:r>
            <a:r>
              <a:rPr lang="en-US" dirty="0" smtClean="0"/>
              <a:t>: price represents a/an ______ for people to buy items</a:t>
            </a:r>
            <a:endParaRPr lang="en-US" dirty="0"/>
          </a:p>
        </p:txBody>
      </p:sp>
      <p:sp>
        <p:nvSpPr>
          <p:cNvPr id="8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990600" y="3429000"/>
            <a:ext cx="2438400" cy="9144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Barrier to entry</a:t>
            </a:r>
          </a:p>
        </p:txBody>
      </p:sp>
      <p:sp>
        <p:nvSpPr>
          <p:cNvPr id="10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5715000" y="3352800"/>
            <a:ext cx="2057400" cy="1219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 sense</a:t>
            </a:r>
          </a:p>
        </p:txBody>
      </p:sp>
      <p:sp>
        <p:nvSpPr>
          <p:cNvPr id="11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990600" y="4876800"/>
            <a:ext cx="2057400" cy="9144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Obstacle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4038600" y="4800600"/>
            <a:ext cx="2133600" cy="1219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Amount wanted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/>
        </p:nvSpPr>
        <p:spPr>
          <a:xfrm>
            <a:off x="3200400" y="38862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Stencil" pitchFamily="82" charset="0"/>
              </a:rPr>
              <a:t>Economics Review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62000" y="2133600"/>
            <a:ext cx="3962400" cy="2133600"/>
          </a:xfrm>
          <a:solidFill>
            <a:schemeClr val="accent3">
              <a:alpha val="85000"/>
            </a:schemeClr>
          </a:solidFill>
          <a:ln>
            <a:solidFill>
              <a:srgbClr val="FF0000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If you can do well on this review, you will be in good shape for the test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hlinkClick r:id="rId2" action="ppaction://hlinksldjump">
              <a:snd r:embed="rId3" name="applause.wav"/>
            </a:hlinkClick>
          </p:cNvPr>
          <p:cNvSpPr/>
          <p:nvPr/>
        </p:nvSpPr>
        <p:spPr>
          <a:xfrm>
            <a:off x="5257800" y="4572000"/>
            <a:ext cx="2895600" cy="144780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Click here to continue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04800"/>
            <a:ext cx="8458200" cy="2743200"/>
          </a:xfrm>
        </p:spPr>
        <p:txBody>
          <a:bodyPr>
            <a:normAutofit/>
          </a:bodyPr>
          <a:lstStyle/>
          <a:p>
            <a:r>
              <a:rPr lang="en-US" u="sng" dirty="0" smtClean="0"/>
              <a:t>Question #9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amount of usefulness that someone gets from a product is called?</a:t>
            </a:r>
            <a:endParaRPr lang="en-US" dirty="0"/>
          </a:p>
        </p:txBody>
      </p:sp>
      <p:sp>
        <p:nvSpPr>
          <p:cNvPr id="8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990600" y="3429000"/>
            <a:ext cx="2133600" cy="9144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</a:t>
            </a:r>
          </a:p>
        </p:txBody>
      </p:sp>
      <p:sp>
        <p:nvSpPr>
          <p:cNvPr id="10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4419600" y="3352800"/>
            <a:ext cx="1752600" cy="9144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 smtClean="0"/>
              <a:t>utility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1371600" y="4876800"/>
            <a:ext cx="1752600" cy="9144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inverse</a:t>
            </a:r>
          </a:p>
        </p:txBody>
      </p:sp>
      <p:sp>
        <p:nvSpPr>
          <p:cNvPr id="12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4419600" y="4724400"/>
            <a:ext cx="2133600" cy="9144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supply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/>
        </p:nvSpPr>
        <p:spPr>
          <a:xfrm>
            <a:off x="3200400" y="38862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895600"/>
          </a:xfrm>
        </p:spPr>
        <p:txBody>
          <a:bodyPr>
            <a:normAutofit/>
          </a:bodyPr>
          <a:lstStyle/>
          <a:p>
            <a:r>
              <a:rPr lang="en-US" u="sng" dirty="0" smtClean="0"/>
              <a:t>Question #10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extra satisfaction a person gets from using ONE more unit of product is called</a:t>
            </a:r>
            <a:endParaRPr lang="en-US" dirty="0"/>
          </a:p>
        </p:txBody>
      </p:sp>
      <p:sp>
        <p:nvSpPr>
          <p:cNvPr id="8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609600" y="3581400"/>
            <a:ext cx="2514600" cy="12954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Marginal Demand</a:t>
            </a:r>
          </a:p>
        </p:txBody>
      </p:sp>
      <p:sp>
        <p:nvSpPr>
          <p:cNvPr id="10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4419600" y="3505200"/>
            <a:ext cx="3352800" cy="1143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 smtClean="0"/>
              <a:t>Diminishing Demand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685800" y="5410200"/>
            <a:ext cx="2819400" cy="990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 smtClean="0"/>
              <a:t>Diminishing Utility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4953000" y="5181600"/>
            <a:ext cx="2133600" cy="1219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Marginal Utility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/>
        </p:nvSpPr>
        <p:spPr>
          <a:xfrm>
            <a:off x="3200400" y="38862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743200"/>
          </a:xfrm>
        </p:spPr>
        <p:txBody>
          <a:bodyPr>
            <a:normAutofit/>
          </a:bodyPr>
          <a:lstStyle/>
          <a:p>
            <a:r>
              <a:rPr lang="en-US" sz="3400" u="sng" dirty="0" smtClean="0"/>
              <a:t>Question #11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the extra satisfaction a person gets from using one more product get less and less each time</a:t>
            </a:r>
            <a:endParaRPr lang="en-US" sz="3400" dirty="0"/>
          </a:p>
        </p:txBody>
      </p:sp>
      <p:sp>
        <p:nvSpPr>
          <p:cNvPr id="8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228600" y="3124200"/>
            <a:ext cx="2895600" cy="1524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Diminishing marginal utility</a:t>
            </a:r>
          </a:p>
        </p:txBody>
      </p:sp>
      <p:sp>
        <p:nvSpPr>
          <p:cNvPr id="10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5029200" y="3124200"/>
            <a:ext cx="2590800" cy="1219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/>
              <a:t>Diminishing</a:t>
            </a:r>
            <a:r>
              <a:rPr lang="en-US" sz="3200" dirty="0"/>
              <a:t> </a:t>
            </a:r>
            <a:r>
              <a:rPr lang="en-US" sz="3200" dirty="0" smtClean="0"/>
              <a:t>Demand</a:t>
            </a:r>
          </a:p>
        </p:txBody>
      </p:sp>
      <p:sp>
        <p:nvSpPr>
          <p:cNvPr id="11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1676400" y="4876800"/>
            <a:ext cx="2743200" cy="1371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/>
              <a:t>Diminishing Returns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5486400" y="4876800"/>
            <a:ext cx="2895600" cy="1143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Productivity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/>
        </p:nvSpPr>
        <p:spPr>
          <a:xfrm>
            <a:off x="3200400" y="38862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895600"/>
          </a:xfrm>
        </p:spPr>
        <p:txBody>
          <a:bodyPr anchor="ctr">
            <a:normAutofit/>
          </a:bodyPr>
          <a:lstStyle/>
          <a:p>
            <a:r>
              <a:rPr lang="en-US" u="sng" dirty="0" smtClean="0"/>
              <a:t>Question #12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change in price causes a ______ the demand curve</a:t>
            </a:r>
            <a:endParaRPr lang="en-US" dirty="0"/>
          </a:p>
        </p:txBody>
      </p:sp>
      <p:sp>
        <p:nvSpPr>
          <p:cNvPr id="8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838200" y="3429000"/>
            <a:ext cx="2514600" cy="12954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Movement along</a:t>
            </a:r>
          </a:p>
        </p:txBody>
      </p:sp>
      <p:sp>
        <p:nvSpPr>
          <p:cNvPr id="10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4724400" y="3581400"/>
            <a:ext cx="3352800" cy="1143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change in</a:t>
            </a:r>
          </a:p>
        </p:txBody>
      </p:sp>
      <p:sp>
        <p:nvSpPr>
          <p:cNvPr id="11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2590800" y="4953000"/>
            <a:ext cx="2362200" cy="990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3200" dirty="0"/>
              <a:t>Shift in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/>
        </p:nvSpPr>
        <p:spPr>
          <a:xfrm>
            <a:off x="3200400" y="38862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895600"/>
          </a:xfrm>
        </p:spPr>
        <p:txBody>
          <a:bodyPr>
            <a:normAutofit/>
          </a:bodyPr>
          <a:lstStyle/>
          <a:p>
            <a:r>
              <a:rPr lang="en-US" u="sng" dirty="0" smtClean="0"/>
              <a:t>Question #13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a product has an inelastic demand, price and expenditure move …</a:t>
            </a:r>
            <a:endParaRPr lang="en-US" dirty="0"/>
          </a:p>
        </p:txBody>
      </p:sp>
      <p:sp>
        <p:nvSpPr>
          <p:cNvPr id="8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838200" y="3429000"/>
            <a:ext cx="2514600" cy="12954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opposite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directions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4724400" y="3581400"/>
            <a:ext cx="3352800" cy="1143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change in</a:t>
            </a:r>
          </a:p>
        </p:txBody>
      </p:sp>
      <p:sp>
        <p:nvSpPr>
          <p:cNvPr id="11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2514600" y="5105400"/>
            <a:ext cx="2362200" cy="990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3200" dirty="0" smtClean="0"/>
              <a:t>In same direction</a:t>
            </a:r>
            <a:endParaRPr lang="en-US" sz="3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/>
        </p:nvSpPr>
        <p:spPr>
          <a:xfrm>
            <a:off x="3200400" y="38862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514600"/>
          </a:xfrm>
        </p:spPr>
        <p:txBody>
          <a:bodyPr>
            <a:normAutofit/>
          </a:bodyPr>
          <a:lstStyle/>
          <a:p>
            <a:r>
              <a:rPr lang="en-US" u="sng" dirty="0" smtClean="0"/>
              <a:t>Question #1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Which of the following is NOT a requirement for demand to exist?</a:t>
            </a:r>
            <a:endParaRPr lang="en-US" dirty="0"/>
          </a:p>
        </p:txBody>
      </p:sp>
      <p:sp>
        <p:nvSpPr>
          <p:cNvPr id="8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990600" y="3429000"/>
            <a:ext cx="1752600" cy="9144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Desire</a:t>
            </a:r>
          </a:p>
        </p:txBody>
      </p:sp>
      <p:sp>
        <p:nvSpPr>
          <p:cNvPr id="10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4419600" y="3352800"/>
            <a:ext cx="1752600" cy="9144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Ability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838200" y="4876800"/>
            <a:ext cx="2133600" cy="9144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Aptitude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4038600" y="4800600"/>
            <a:ext cx="3048000" cy="1219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Willingness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895600"/>
          </a:xfrm>
        </p:spPr>
        <p:txBody>
          <a:bodyPr anchor="ctr">
            <a:normAutofit/>
          </a:bodyPr>
          <a:lstStyle/>
          <a:p>
            <a:r>
              <a:rPr lang="en-US" u="sng" dirty="0" smtClean="0"/>
              <a:t>Question #14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when prices increase, the demand for g/s will result in?</a:t>
            </a:r>
            <a:endParaRPr lang="en-US" dirty="0"/>
          </a:p>
        </p:txBody>
      </p:sp>
      <p:sp>
        <p:nvSpPr>
          <p:cNvPr id="8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914400" y="3429000"/>
            <a:ext cx="2514600" cy="1524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 for more products</a:t>
            </a:r>
          </a:p>
        </p:txBody>
      </p:sp>
      <p:sp>
        <p:nvSpPr>
          <p:cNvPr id="10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4572000" y="3124200"/>
            <a:ext cx="3505200" cy="1600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 for fewer products</a:t>
            </a:r>
          </a:p>
        </p:txBody>
      </p:sp>
      <p:sp>
        <p:nvSpPr>
          <p:cNvPr id="11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304800" y="5334000"/>
            <a:ext cx="3962400" cy="990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3200" dirty="0" smtClean="0"/>
              <a:t>Reduced demand for substitutes</a:t>
            </a:r>
            <a:endParaRPr lang="en-US" sz="3200" dirty="0"/>
          </a:p>
        </p:txBody>
      </p:sp>
      <p:sp>
        <p:nvSpPr>
          <p:cNvPr id="6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4953000" y="5105400"/>
            <a:ext cx="3429000" cy="14478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Increased demand for complements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/>
        </p:nvSpPr>
        <p:spPr>
          <a:xfrm>
            <a:off x="3200400" y="38862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743200"/>
          </a:xfrm>
        </p:spPr>
        <p:txBody>
          <a:bodyPr anchor="ctr">
            <a:normAutofit/>
          </a:bodyPr>
          <a:lstStyle/>
          <a:p>
            <a:r>
              <a:rPr lang="en-US" u="sng" dirty="0" smtClean="0"/>
              <a:t>Question #15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Two products that are closely related together in their demand are called </a:t>
            </a:r>
            <a:endParaRPr lang="en-US" dirty="0"/>
          </a:p>
        </p:txBody>
      </p:sp>
      <p:sp>
        <p:nvSpPr>
          <p:cNvPr id="8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1219200" y="3657600"/>
            <a:ext cx="2514600" cy="990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substitutes</a:t>
            </a:r>
          </a:p>
        </p:txBody>
      </p:sp>
      <p:sp>
        <p:nvSpPr>
          <p:cNvPr id="10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5029200" y="3733800"/>
            <a:ext cx="2133600" cy="838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/>
              <a:t>unrelated</a:t>
            </a:r>
          </a:p>
        </p:txBody>
      </p:sp>
      <p:sp>
        <p:nvSpPr>
          <p:cNvPr id="11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1752600" y="5029200"/>
            <a:ext cx="1600200" cy="838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/>
              <a:t>elastic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4343400" y="4876800"/>
            <a:ext cx="2971800" cy="990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complements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/>
        </p:nvSpPr>
        <p:spPr>
          <a:xfrm>
            <a:off x="3200400" y="38862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514600"/>
          </a:xfrm>
        </p:spPr>
        <p:txBody>
          <a:bodyPr>
            <a:normAutofit/>
          </a:bodyPr>
          <a:lstStyle/>
          <a:p>
            <a:r>
              <a:rPr lang="en-US" u="sng" dirty="0" smtClean="0"/>
              <a:t>Question #16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Advertising, fashion trends, and new product introductions serve to</a:t>
            </a:r>
          </a:p>
        </p:txBody>
      </p:sp>
      <p:sp>
        <p:nvSpPr>
          <p:cNvPr id="8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685800" y="3124200"/>
            <a:ext cx="2438400" cy="1524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2800" dirty="0"/>
              <a:t>create consumer needs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5029200" y="3124200"/>
            <a:ext cx="3048000" cy="1219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2800" dirty="0"/>
              <a:t>increase income effectiveness</a:t>
            </a:r>
            <a:endParaRPr lang="en-US" sz="2800" dirty="0" smtClean="0"/>
          </a:p>
        </p:txBody>
      </p:sp>
      <p:sp>
        <p:nvSpPr>
          <p:cNvPr id="11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838200" y="4953000"/>
            <a:ext cx="2590800" cy="12954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2800" dirty="0"/>
              <a:t>create consumer demand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4648200" y="4648200"/>
            <a:ext cx="2819400" cy="1371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2800" dirty="0"/>
              <a:t>minimize the income effect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/>
        </p:nvSpPr>
        <p:spPr>
          <a:xfrm>
            <a:off x="3200400" y="38862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5146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Question #17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price increase has little or no effect on how much people buy, the demand for the product is</a:t>
            </a:r>
          </a:p>
        </p:txBody>
      </p:sp>
      <p:sp>
        <p:nvSpPr>
          <p:cNvPr id="8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914400" y="3429000"/>
            <a:ext cx="3048000" cy="838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Complementary</a:t>
            </a:r>
          </a:p>
        </p:txBody>
      </p:sp>
      <p:sp>
        <p:nvSpPr>
          <p:cNvPr id="10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4953000" y="3429000"/>
            <a:ext cx="2590800" cy="762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2800" dirty="0" smtClean="0"/>
              <a:t>Substitutes</a:t>
            </a:r>
          </a:p>
        </p:txBody>
      </p:sp>
      <p:sp>
        <p:nvSpPr>
          <p:cNvPr id="11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1143000" y="4724400"/>
            <a:ext cx="2286000" cy="6858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2800" dirty="0" smtClean="0"/>
              <a:t>Inelastic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4800600" y="4572000"/>
            <a:ext cx="1828800" cy="762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Elastic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/>
        </p:nvSpPr>
        <p:spPr>
          <a:xfrm>
            <a:off x="3200400" y="38862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286000"/>
          </a:xfrm>
        </p:spPr>
        <p:txBody>
          <a:bodyPr anchor="t">
            <a:normAutofit/>
          </a:bodyPr>
          <a:lstStyle/>
          <a:p>
            <a:r>
              <a:rPr lang="en-US" u="sng" dirty="0" smtClean="0"/>
              <a:t>Question #18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Which of the following DOES NOT cause a movement along the DC</a:t>
            </a:r>
            <a:endParaRPr lang="en-US" dirty="0"/>
          </a:p>
        </p:txBody>
      </p:sp>
      <p:sp>
        <p:nvSpPr>
          <p:cNvPr id="8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1219200" y="3581400"/>
            <a:ext cx="2286000" cy="990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Income Effect</a:t>
            </a:r>
          </a:p>
        </p:txBody>
      </p:sp>
      <p:sp>
        <p:nvSpPr>
          <p:cNvPr id="10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5029200" y="3581400"/>
            <a:ext cx="2286000" cy="1143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/>
              <a:t>Consumer Tastes</a:t>
            </a:r>
          </a:p>
        </p:txBody>
      </p:sp>
      <p:sp>
        <p:nvSpPr>
          <p:cNvPr id="11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3200400" y="5181600"/>
            <a:ext cx="2667000" cy="1219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Substitution Effect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/>
        </p:nvSpPr>
        <p:spPr>
          <a:xfrm>
            <a:off x="3200400" y="38862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3200400" y="39624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209800"/>
          </a:xfrm>
        </p:spPr>
        <p:txBody>
          <a:bodyPr anchor="t">
            <a:normAutofit/>
          </a:bodyPr>
          <a:lstStyle/>
          <a:p>
            <a:r>
              <a:rPr lang="en-US" u="sng" dirty="0" smtClean="0"/>
              <a:t>Question #19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income effect alters what?</a:t>
            </a:r>
            <a:endParaRPr lang="en-US" dirty="0"/>
          </a:p>
        </p:txBody>
      </p:sp>
      <p:sp>
        <p:nvSpPr>
          <p:cNvPr id="8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609600" y="2590800"/>
            <a:ext cx="3124200" cy="18288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People ability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substitute one good for another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4572000" y="2590800"/>
            <a:ext cx="3276600" cy="18288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2800" dirty="0" smtClean="0"/>
              <a:t>The number of consumers buying a product</a:t>
            </a:r>
          </a:p>
        </p:txBody>
      </p:sp>
      <p:sp>
        <p:nvSpPr>
          <p:cNvPr id="11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990600" y="4800600"/>
            <a:ext cx="2514600" cy="10668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2800" dirty="0" smtClean="0"/>
              <a:t>Peoples real income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4648200" y="4800600"/>
            <a:ext cx="2971800" cy="14478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indent="-34290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/>
              <a:t>Substitutes available for purchase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/>
        </p:nvSpPr>
        <p:spPr>
          <a:xfrm>
            <a:off x="3200400" y="38862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362200"/>
          </a:xfrm>
        </p:spPr>
        <p:txBody>
          <a:bodyPr anchor="ctr">
            <a:normAutofit/>
          </a:bodyPr>
          <a:lstStyle/>
          <a:p>
            <a:r>
              <a:rPr lang="en-US" u="sng" dirty="0" smtClean="0"/>
              <a:t>Question #20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substitution effect allows consumers to …</a:t>
            </a:r>
            <a:endParaRPr lang="en-US" dirty="0"/>
          </a:p>
        </p:txBody>
      </p:sp>
      <p:sp>
        <p:nvSpPr>
          <p:cNvPr id="8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457200" y="2971800"/>
            <a:ext cx="3276600" cy="18288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Replace one expensive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item with a cheaper item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4343400" y="2971800"/>
            <a:ext cx="3429000" cy="1752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2800" dirty="0" smtClean="0"/>
              <a:t>Increase their income to buy whatever they want</a:t>
            </a:r>
          </a:p>
        </p:txBody>
      </p:sp>
      <p:sp>
        <p:nvSpPr>
          <p:cNvPr id="11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1905000" y="5029200"/>
            <a:ext cx="4419600" cy="12954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2800" dirty="0" smtClean="0"/>
              <a:t>Increase Demand for the original product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/>
        </p:nvSpPr>
        <p:spPr>
          <a:xfrm>
            <a:off x="3200400" y="38862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514600"/>
          </a:xfrm>
        </p:spPr>
        <p:txBody>
          <a:bodyPr anchor="t">
            <a:normAutofit/>
          </a:bodyPr>
          <a:lstStyle/>
          <a:p>
            <a:r>
              <a:rPr lang="en-US" u="sng" dirty="0" smtClean="0"/>
              <a:t>Question #21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When an item may cause poor health, or you are just tired of something, that will …</a:t>
            </a:r>
            <a:endParaRPr lang="en-US" dirty="0"/>
          </a:p>
        </p:txBody>
      </p:sp>
      <p:sp>
        <p:nvSpPr>
          <p:cNvPr id="8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457200" y="3048000"/>
            <a:ext cx="3505200" cy="14478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Move prices along the DC</a:t>
            </a:r>
          </a:p>
        </p:txBody>
      </p:sp>
      <p:sp>
        <p:nvSpPr>
          <p:cNvPr id="10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4953000" y="3048000"/>
            <a:ext cx="2133600" cy="1143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/>
              <a:t>Shift the DC lef</a:t>
            </a:r>
            <a:r>
              <a:rPr lang="en-US" sz="3200" dirty="0"/>
              <a:t>t</a:t>
            </a:r>
            <a:endParaRPr lang="en-US" sz="3200" dirty="0" smtClean="0"/>
          </a:p>
        </p:txBody>
      </p:sp>
      <p:sp>
        <p:nvSpPr>
          <p:cNvPr id="11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762000" y="4876800"/>
            <a:ext cx="2743200" cy="990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/>
              <a:t>Shift the DC right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4724400" y="4572000"/>
            <a:ext cx="3124200" cy="1371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Have no effect on the DC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/>
        </p:nvSpPr>
        <p:spPr>
          <a:xfrm>
            <a:off x="3200400" y="38862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590800"/>
          </a:xfrm>
        </p:spPr>
        <p:txBody>
          <a:bodyPr anchor="t">
            <a:normAutofit/>
          </a:bodyPr>
          <a:lstStyle/>
          <a:p>
            <a:r>
              <a:rPr lang="en-US" u="sng" dirty="0" smtClean="0"/>
              <a:t>Question #22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Two products that are closely related together in their demand are called </a:t>
            </a:r>
            <a:endParaRPr lang="en-US" dirty="0"/>
          </a:p>
        </p:txBody>
      </p:sp>
      <p:sp>
        <p:nvSpPr>
          <p:cNvPr id="8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1066800" y="3276600"/>
            <a:ext cx="2667000" cy="990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substitutes</a:t>
            </a:r>
          </a:p>
        </p:txBody>
      </p:sp>
      <p:sp>
        <p:nvSpPr>
          <p:cNvPr id="10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4495800" y="3276600"/>
            <a:ext cx="2133600" cy="838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/>
              <a:t>unrelated</a:t>
            </a:r>
          </a:p>
        </p:txBody>
      </p:sp>
      <p:sp>
        <p:nvSpPr>
          <p:cNvPr id="11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1676400" y="4800600"/>
            <a:ext cx="1600200" cy="838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/>
              <a:t>elastic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4267200" y="4648200"/>
            <a:ext cx="3200400" cy="990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complements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/>
        </p:nvSpPr>
        <p:spPr>
          <a:xfrm>
            <a:off x="3200400" y="38862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667000"/>
          </a:xfrm>
        </p:spPr>
        <p:txBody>
          <a:bodyPr anchor="t">
            <a:normAutofit fontScale="90000"/>
          </a:bodyPr>
          <a:lstStyle/>
          <a:p>
            <a:r>
              <a:rPr lang="en-US" u="sng" dirty="0" smtClean="0"/>
              <a:t>Question #23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When consumer income rises, </a:t>
            </a:r>
            <a:r>
              <a:rPr lang="en-US" dirty="0" smtClean="0"/>
              <a:t>demand rises </a:t>
            </a:r>
            <a:r>
              <a:rPr lang="en-US" dirty="0" smtClean="0"/>
              <a:t>as well, shifting the DC left for any given product</a:t>
            </a:r>
            <a:endParaRPr lang="en-US" dirty="0"/>
          </a:p>
        </p:txBody>
      </p:sp>
      <p:sp>
        <p:nvSpPr>
          <p:cNvPr id="8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1447800" y="4191000"/>
            <a:ext cx="2286000" cy="990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TRUE</a:t>
            </a:r>
          </a:p>
        </p:txBody>
      </p:sp>
      <p:sp>
        <p:nvSpPr>
          <p:cNvPr id="12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4648200" y="4267200"/>
            <a:ext cx="2438400" cy="990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FALSE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/>
        </p:nvSpPr>
        <p:spPr>
          <a:xfrm>
            <a:off x="3200400" y="38862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1336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Kristen ITC" pitchFamily="66" charset="0"/>
              </a:rPr>
              <a:t>Wrong Answer!</a:t>
            </a:r>
            <a:endParaRPr lang="en-US" sz="80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4" name="TextBox 3">
            <a:hlinkClick r:id="" action="ppaction://hlinkshowjump?jump=lastslideviewed"/>
          </p:cNvPr>
          <p:cNvSpPr txBox="1"/>
          <p:nvPr/>
        </p:nvSpPr>
        <p:spPr>
          <a:xfrm>
            <a:off x="2971800" y="4191000"/>
            <a:ext cx="3352800" cy="1752600"/>
          </a:xfrm>
          <a:prstGeom prst="rect">
            <a:avLst/>
          </a:prstGeom>
          <a:solidFill>
            <a:srgbClr val="FFFF00"/>
          </a:solidFill>
          <a:ln w="63500" cap="sq" cmpd="sng">
            <a:solidFill>
              <a:schemeClr val="tx1"/>
            </a:solidFill>
            <a:beve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Agency FB" pitchFamily="34" charset="0"/>
              </a:rPr>
              <a:t>Click here to try again</a:t>
            </a:r>
            <a:endParaRPr lang="en-US" sz="4800" dirty="0">
              <a:solidFill>
                <a:schemeClr val="accent3">
                  <a:lumMod val="50000"/>
                </a:schemeClr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895600"/>
          </a:xfrm>
        </p:spPr>
        <p:txBody>
          <a:bodyPr anchor="t">
            <a:normAutofit/>
          </a:bodyPr>
          <a:lstStyle/>
          <a:p>
            <a:r>
              <a:rPr lang="en-US" u="sng" dirty="0" smtClean="0"/>
              <a:t>Question #24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when the price for good A increase, the demand for good B also increase, these goods are …</a:t>
            </a:r>
            <a:endParaRPr lang="en-US" dirty="0"/>
          </a:p>
        </p:txBody>
      </p:sp>
      <p:sp>
        <p:nvSpPr>
          <p:cNvPr id="8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1066800" y="3657600"/>
            <a:ext cx="2667000" cy="990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substitutes</a:t>
            </a:r>
          </a:p>
        </p:txBody>
      </p:sp>
      <p:sp>
        <p:nvSpPr>
          <p:cNvPr id="10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4800600" y="3733800"/>
            <a:ext cx="2133600" cy="838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/>
              <a:t>unrelated</a:t>
            </a:r>
          </a:p>
        </p:txBody>
      </p:sp>
      <p:sp>
        <p:nvSpPr>
          <p:cNvPr id="11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1600200" y="5029200"/>
            <a:ext cx="1600200" cy="838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/>
              <a:t>elastic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4724400" y="4876800"/>
            <a:ext cx="2971800" cy="990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complements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/>
        </p:nvSpPr>
        <p:spPr>
          <a:xfrm>
            <a:off x="3200400" y="38862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362200"/>
          </a:xfrm>
        </p:spPr>
        <p:txBody>
          <a:bodyPr anchor="t">
            <a:normAutofit/>
          </a:bodyPr>
          <a:lstStyle/>
          <a:p>
            <a:r>
              <a:rPr lang="en-US" u="sng" dirty="0" smtClean="0"/>
              <a:t>Question #25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which of the following are NOT complementary goods?</a:t>
            </a:r>
            <a:endParaRPr lang="en-US" dirty="0"/>
          </a:p>
        </p:txBody>
      </p:sp>
      <p:sp>
        <p:nvSpPr>
          <p:cNvPr id="8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1219200" y="3124200"/>
            <a:ext cx="2286000" cy="990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Cars and tires</a:t>
            </a:r>
          </a:p>
        </p:txBody>
      </p:sp>
      <p:sp>
        <p:nvSpPr>
          <p:cNvPr id="10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4876800" y="3048000"/>
            <a:ext cx="2133600" cy="838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/>
              <a:t>PBJ</a:t>
            </a:r>
          </a:p>
        </p:txBody>
      </p:sp>
      <p:sp>
        <p:nvSpPr>
          <p:cNvPr id="11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914400" y="4724400"/>
            <a:ext cx="2819400" cy="990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/>
              <a:t>Butter and margarine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4800600" y="4343400"/>
            <a:ext cx="2743200" cy="1524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Ketchup and french fries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/>
        </p:nvSpPr>
        <p:spPr>
          <a:xfrm>
            <a:off x="3200400" y="38862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743200"/>
          </a:xfrm>
        </p:spPr>
        <p:txBody>
          <a:bodyPr anchor="t">
            <a:normAutofit/>
          </a:bodyPr>
          <a:lstStyle/>
          <a:p>
            <a:r>
              <a:rPr lang="en-US" u="sng" dirty="0" smtClean="0"/>
              <a:t>Question #26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you think prices are going up NEXT week, you will buy ____</a:t>
            </a:r>
            <a:endParaRPr lang="en-US" dirty="0"/>
          </a:p>
        </p:txBody>
      </p:sp>
      <p:sp>
        <p:nvSpPr>
          <p:cNvPr id="8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1295400" y="3505200"/>
            <a:ext cx="2286000" cy="990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 next week</a:t>
            </a:r>
          </a:p>
        </p:txBody>
      </p:sp>
      <p:sp>
        <p:nvSpPr>
          <p:cNvPr id="10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4953000" y="3276600"/>
            <a:ext cx="2133600" cy="10668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/>
              <a:t>More this week</a:t>
            </a:r>
          </a:p>
        </p:txBody>
      </p:sp>
      <p:sp>
        <p:nvSpPr>
          <p:cNvPr id="11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1066800" y="4876800"/>
            <a:ext cx="2895600" cy="10668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/>
              <a:t>Less right now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4953000" y="4876800"/>
            <a:ext cx="2438400" cy="990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None at all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/>
        </p:nvSpPr>
        <p:spPr>
          <a:xfrm>
            <a:off x="3200400" y="38862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590800"/>
          </a:xfrm>
        </p:spPr>
        <p:txBody>
          <a:bodyPr anchor="t">
            <a:normAutofit/>
          </a:bodyPr>
          <a:lstStyle/>
          <a:p>
            <a:r>
              <a:rPr lang="en-US" u="sng" dirty="0" smtClean="0"/>
              <a:t>Question #27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you have more consumers competing for one product, then the DC will …</a:t>
            </a:r>
            <a:endParaRPr lang="en-US" dirty="0"/>
          </a:p>
        </p:txBody>
      </p:sp>
      <p:sp>
        <p:nvSpPr>
          <p:cNvPr id="8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838200" y="3352800"/>
            <a:ext cx="2286000" cy="990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Shift left</a:t>
            </a:r>
          </a:p>
        </p:txBody>
      </p:sp>
      <p:sp>
        <p:nvSpPr>
          <p:cNvPr id="10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4648200" y="3200400"/>
            <a:ext cx="2590800" cy="14478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/>
              <a:t>Move along the curve</a:t>
            </a:r>
          </a:p>
        </p:txBody>
      </p:sp>
      <p:sp>
        <p:nvSpPr>
          <p:cNvPr id="11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990600" y="4800600"/>
            <a:ext cx="2438400" cy="838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/>
              <a:t>Not shift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4648200" y="4876800"/>
            <a:ext cx="2438400" cy="990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Shift right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/>
        </p:nvSpPr>
        <p:spPr>
          <a:xfrm>
            <a:off x="3200400" y="38862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438400"/>
          </a:xfrm>
        </p:spPr>
        <p:txBody>
          <a:bodyPr anchor="t">
            <a:normAutofit/>
          </a:bodyPr>
          <a:lstStyle/>
          <a:p>
            <a:r>
              <a:rPr lang="en-US" u="sng" dirty="0" smtClean="0"/>
              <a:t>Question #28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Elasticity measures the responsiveness of quantity to a change in …</a:t>
            </a:r>
            <a:endParaRPr lang="en-US" dirty="0"/>
          </a:p>
        </p:txBody>
      </p:sp>
      <p:sp>
        <p:nvSpPr>
          <p:cNvPr id="8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990600" y="3505200"/>
            <a:ext cx="2286000" cy="990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taste</a:t>
            </a:r>
          </a:p>
        </p:txBody>
      </p:sp>
      <p:sp>
        <p:nvSpPr>
          <p:cNvPr id="10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5029200" y="3581400"/>
            <a:ext cx="2133600" cy="838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/>
              <a:t>price</a:t>
            </a:r>
          </a:p>
        </p:txBody>
      </p:sp>
      <p:sp>
        <p:nvSpPr>
          <p:cNvPr id="11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2743200" y="5105400"/>
            <a:ext cx="3048000" cy="838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/>
              <a:t>expectations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/>
        </p:nvSpPr>
        <p:spPr>
          <a:xfrm>
            <a:off x="3200400" y="38862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124200"/>
          </a:xfrm>
        </p:spPr>
        <p:txBody>
          <a:bodyPr>
            <a:normAutofit/>
          </a:bodyPr>
          <a:lstStyle/>
          <a:p>
            <a:r>
              <a:rPr lang="en-US" u="sng" dirty="0" smtClean="0"/>
              <a:t>Question #2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study of behaviors and decisions that people make is called?</a:t>
            </a:r>
            <a:endParaRPr lang="en-US" dirty="0"/>
          </a:p>
        </p:txBody>
      </p:sp>
      <p:sp>
        <p:nvSpPr>
          <p:cNvPr id="8" name="Subtitle 5">
            <a:hlinkClick r:id="rId2" action="ppaction://hlinksldjump">
              <a:snd r:embed="rId3" name="bomb.wav"/>
            </a:hlinkClick>
          </p:cNvPr>
          <p:cNvSpPr txBox="1">
            <a:spLocks/>
          </p:cNvSpPr>
          <p:nvPr/>
        </p:nvSpPr>
        <p:spPr>
          <a:xfrm>
            <a:off x="1219200" y="4114800"/>
            <a:ext cx="2971800" cy="9144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Econometrics</a:t>
            </a:r>
          </a:p>
        </p:txBody>
      </p:sp>
      <p:sp>
        <p:nvSpPr>
          <p:cNvPr id="10" name="Subtitle 5">
            <a:hlinkClick r:id="rId4" action="ppaction://hlinksldjump"/>
          </p:cNvPr>
          <p:cNvSpPr txBox="1">
            <a:spLocks/>
          </p:cNvSpPr>
          <p:nvPr/>
        </p:nvSpPr>
        <p:spPr>
          <a:xfrm>
            <a:off x="5715000" y="4038600"/>
            <a:ext cx="3048000" cy="1143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Micro Economics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914400" y="5638800"/>
            <a:ext cx="3048000" cy="9144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Macro Economics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4724400" y="5410200"/>
            <a:ext cx="2133600" cy="1219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Personal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667000"/>
          </a:xfrm>
        </p:spPr>
        <p:txBody>
          <a:bodyPr anchor="t">
            <a:normAutofit fontScale="90000"/>
          </a:bodyPr>
          <a:lstStyle/>
          <a:p>
            <a:r>
              <a:rPr lang="en-US" u="sng" dirty="0" smtClean="0"/>
              <a:t>Question #29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when a change in price causes a relatively larger change in quantity </a:t>
            </a:r>
            <a:r>
              <a:rPr lang="en-US" dirty="0" smtClean="0"/>
              <a:t>demanded, a product is said to be …</a:t>
            </a:r>
            <a:endParaRPr lang="en-US" dirty="0"/>
          </a:p>
        </p:txBody>
      </p:sp>
      <p:sp>
        <p:nvSpPr>
          <p:cNvPr id="8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1295400" y="3657600"/>
            <a:ext cx="2286000" cy="990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elastic</a:t>
            </a:r>
          </a:p>
        </p:txBody>
      </p:sp>
      <p:sp>
        <p:nvSpPr>
          <p:cNvPr id="10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5029200" y="3733800"/>
            <a:ext cx="2133600" cy="838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/>
              <a:t>inelastic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/>
        </p:nvSpPr>
        <p:spPr>
          <a:xfrm>
            <a:off x="3200400" y="38862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895600"/>
          </a:xfrm>
        </p:spPr>
        <p:txBody>
          <a:bodyPr anchor="t">
            <a:normAutofit/>
          </a:bodyPr>
          <a:lstStyle/>
          <a:p>
            <a:r>
              <a:rPr lang="en-US" u="sng" dirty="0" smtClean="0"/>
              <a:t>Question #30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when a customer’s demand for </a:t>
            </a:r>
            <a:r>
              <a:rPr lang="en-US" dirty="0" smtClean="0"/>
              <a:t>a </a:t>
            </a:r>
            <a:r>
              <a:rPr lang="en-US" dirty="0" smtClean="0"/>
              <a:t>product moves in the amount (percentage wise) as the price increase, it is</a:t>
            </a:r>
            <a:endParaRPr lang="en-US" dirty="0"/>
          </a:p>
        </p:txBody>
      </p:sp>
      <p:sp>
        <p:nvSpPr>
          <p:cNvPr id="8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1066800" y="3505200"/>
            <a:ext cx="2286000" cy="990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inelastic</a:t>
            </a:r>
          </a:p>
        </p:txBody>
      </p:sp>
      <p:sp>
        <p:nvSpPr>
          <p:cNvPr id="10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4876800" y="3505200"/>
            <a:ext cx="2133600" cy="838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/>
              <a:t>elastic</a:t>
            </a:r>
          </a:p>
        </p:txBody>
      </p:sp>
      <p:sp>
        <p:nvSpPr>
          <p:cNvPr id="12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3048000" y="4876800"/>
            <a:ext cx="2438400" cy="990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Unit elastic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/>
        </p:nvSpPr>
        <p:spPr>
          <a:xfrm>
            <a:off x="3200400" y="38862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514600"/>
          </a:xfrm>
        </p:spPr>
        <p:txBody>
          <a:bodyPr anchor="t">
            <a:normAutofit/>
          </a:bodyPr>
          <a:lstStyle/>
          <a:p>
            <a:r>
              <a:rPr lang="en-US" u="sng" dirty="0" smtClean="0"/>
              <a:t>Question #31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err="1" smtClean="0"/>
              <a:t>LoD</a:t>
            </a:r>
            <a:r>
              <a:rPr lang="en-US" dirty="0" smtClean="0"/>
              <a:t> has a ________ relationship between price and quantity wanted</a:t>
            </a:r>
            <a:endParaRPr lang="en-US" dirty="0"/>
          </a:p>
        </p:txBody>
      </p:sp>
      <p:sp>
        <p:nvSpPr>
          <p:cNvPr id="8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762000" y="3276600"/>
            <a:ext cx="2819400" cy="990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proportional</a:t>
            </a:r>
          </a:p>
        </p:txBody>
      </p:sp>
      <p:sp>
        <p:nvSpPr>
          <p:cNvPr id="10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4953000" y="3581400"/>
            <a:ext cx="2133600" cy="838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/>
              <a:t>inverse</a:t>
            </a:r>
          </a:p>
        </p:txBody>
      </p:sp>
      <p:sp>
        <p:nvSpPr>
          <p:cNvPr id="12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2667000" y="4800600"/>
            <a:ext cx="3657600" cy="10668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complementary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/>
        </p:nvSpPr>
        <p:spPr>
          <a:xfrm>
            <a:off x="3200400" y="38862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514600"/>
          </a:xfrm>
        </p:spPr>
        <p:txBody>
          <a:bodyPr anchor="t">
            <a:normAutofit/>
          </a:bodyPr>
          <a:lstStyle/>
          <a:p>
            <a:r>
              <a:rPr lang="en-US" u="sng" dirty="0" smtClean="0"/>
              <a:t>Question #</a:t>
            </a:r>
            <a:r>
              <a:rPr lang="en-US" u="sng" dirty="0" smtClean="0"/>
              <a:t>32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you ask your self “can this purchase be delayed?” and you say yes, then the product is …</a:t>
            </a:r>
            <a:endParaRPr lang="en-US" dirty="0"/>
          </a:p>
        </p:txBody>
      </p:sp>
      <p:sp>
        <p:nvSpPr>
          <p:cNvPr id="8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762000" y="3276600"/>
            <a:ext cx="1981200" cy="990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inelastic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4114800" y="3276600"/>
            <a:ext cx="2514600" cy="838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2800" dirty="0" smtClean="0"/>
              <a:t>substitutes</a:t>
            </a:r>
          </a:p>
        </p:txBody>
      </p:sp>
      <p:sp>
        <p:nvSpPr>
          <p:cNvPr id="12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685800" y="4648200"/>
            <a:ext cx="3352800" cy="10668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800" dirty="0" smtClean="0"/>
              <a:t>complementary</a:t>
            </a:r>
          </a:p>
        </p:txBody>
      </p:sp>
      <p:sp>
        <p:nvSpPr>
          <p:cNvPr id="6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4495800" y="4724400"/>
            <a:ext cx="2514600" cy="838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2800" dirty="0" smtClean="0"/>
              <a:t>elastic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/>
        </p:nvSpPr>
        <p:spPr>
          <a:xfrm>
            <a:off x="3200400" y="38862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514600"/>
          </a:xfrm>
        </p:spPr>
        <p:txBody>
          <a:bodyPr anchor="t">
            <a:normAutofit fontScale="90000"/>
          </a:bodyPr>
          <a:lstStyle/>
          <a:p>
            <a:r>
              <a:rPr lang="en-US" u="sng" dirty="0" smtClean="0"/>
              <a:t>Question #</a:t>
            </a:r>
            <a:r>
              <a:rPr lang="en-US" u="sng" dirty="0" smtClean="0"/>
              <a:t>33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period of production that is too short for any adjustments in production, other than labor, is called …</a:t>
            </a:r>
            <a:endParaRPr lang="en-US" dirty="0"/>
          </a:p>
        </p:txBody>
      </p:sp>
      <p:sp>
        <p:nvSpPr>
          <p:cNvPr id="12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609600" y="3581400"/>
            <a:ext cx="2590800" cy="10668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800" dirty="0" smtClean="0"/>
              <a:t>Long run</a:t>
            </a:r>
            <a:endParaRPr lang="en-US" sz="2800" dirty="0" smtClean="0"/>
          </a:p>
        </p:txBody>
      </p:sp>
      <p:sp>
        <p:nvSpPr>
          <p:cNvPr id="6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4191000" y="3657600"/>
            <a:ext cx="2514600" cy="990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2800" dirty="0" smtClean="0"/>
              <a:t>Short run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/>
        </p:nvSpPr>
        <p:spPr>
          <a:xfrm>
            <a:off x="3200400" y="38862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rId2" action="ppaction://hlinksldjump">
              <a:snd r:embed="rId3" name="applause.wav"/>
            </a:hlinkClick>
          </p:cNvPr>
          <p:cNvSpPr txBox="1"/>
          <p:nvPr/>
        </p:nvSpPr>
        <p:spPr>
          <a:xfrm>
            <a:off x="3200400" y="38862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514600"/>
          </a:xfrm>
        </p:spPr>
        <p:txBody>
          <a:bodyPr anchor="t">
            <a:normAutofit/>
          </a:bodyPr>
          <a:lstStyle/>
          <a:p>
            <a:r>
              <a:rPr lang="en-US" u="sng" dirty="0" smtClean="0"/>
              <a:t>Question #</a:t>
            </a:r>
            <a:r>
              <a:rPr lang="en-US" u="sng" dirty="0" smtClean="0"/>
              <a:t>34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you multiple the price of a product times the quantity demanded (sold), it is called? </a:t>
            </a:r>
            <a:endParaRPr lang="en-US" dirty="0"/>
          </a:p>
        </p:txBody>
      </p:sp>
      <p:sp>
        <p:nvSpPr>
          <p:cNvPr id="8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685800" y="3048000"/>
            <a:ext cx="2895600" cy="1219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Inelastic demand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4495800" y="3048000"/>
            <a:ext cx="3200400" cy="1143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/>
              <a:t>Marginal price</a:t>
            </a:r>
            <a:endParaRPr lang="en-US" sz="3200" dirty="0" smtClean="0"/>
          </a:p>
        </p:txBody>
      </p:sp>
      <p:sp>
        <p:nvSpPr>
          <p:cNvPr id="12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533400" y="4800600"/>
            <a:ext cx="3657600" cy="10668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Law of Supply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4800600" y="4572000"/>
            <a:ext cx="3200400" cy="1219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 Expenditure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/>
        </p:nvSpPr>
        <p:spPr>
          <a:xfrm>
            <a:off x="3200400" y="38862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772400" cy="1676400"/>
          </a:xfrm>
        </p:spPr>
        <p:txBody>
          <a:bodyPr anchor="t">
            <a:normAutofit/>
          </a:bodyPr>
          <a:lstStyle/>
          <a:p>
            <a:r>
              <a:rPr lang="en-US" sz="8000" dirty="0" smtClean="0">
                <a:latin typeface="Berlin Sans FB Demi" pitchFamily="34" charset="0"/>
              </a:rPr>
              <a:t>Congratulations</a:t>
            </a:r>
            <a:endParaRPr lang="en-US" sz="8000" dirty="0"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71800"/>
            <a:ext cx="7772400" cy="1725168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Bodoni MT Condensed" pitchFamily="18" charset="0"/>
              </a:rPr>
              <a:t>If you did well on this review, you will do well on the test on Tuesday</a:t>
            </a:r>
            <a:endParaRPr lang="en-US" sz="4800" dirty="0">
              <a:solidFill>
                <a:schemeClr val="tx1"/>
              </a:solidFill>
              <a:latin typeface="Bodoni MT Condensed" pitchFamily="18" charset="0"/>
            </a:endParaRPr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914400" y="4800600"/>
            <a:ext cx="2209800" cy="1447800"/>
          </a:xfrm>
          <a:prstGeom prst="rect">
            <a:avLst/>
          </a:prstGeom>
          <a:solidFill>
            <a:srgbClr val="92D050"/>
          </a:solidFill>
          <a:ln w="41275"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latin typeface="Stencil" pitchFamily="82" charset="0"/>
              </a:rPr>
              <a:t>Click here to see the test format</a:t>
            </a:r>
            <a:endParaRPr lang="en-US" sz="2400" dirty="0">
              <a:latin typeface="Stencil" pitchFamily="82" charset="0"/>
            </a:endParaRP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4953000" y="4800600"/>
            <a:ext cx="2209800" cy="1447800"/>
          </a:xfrm>
          <a:prstGeom prst="rect">
            <a:avLst/>
          </a:prstGeom>
          <a:solidFill>
            <a:srgbClr val="92D050"/>
          </a:solidFill>
          <a:ln w="41275"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latin typeface="Stencil" pitchFamily="82" charset="0"/>
              </a:rPr>
              <a:t>Click here to complete the Review</a:t>
            </a:r>
            <a:endParaRPr lang="en-US" sz="2400" dirty="0">
              <a:latin typeface="Stencil" pitchFamily="82" charset="0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219200"/>
          </a:xfrm>
        </p:spPr>
        <p:txBody>
          <a:bodyPr anchor="t">
            <a:noAutofit/>
          </a:bodyPr>
          <a:lstStyle/>
          <a:p>
            <a:pPr algn="ctr"/>
            <a:r>
              <a:rPr lang="en-US" sz="7200" dirty="0" smtClean="0"/>
              <a:t>Test Format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1828800"/>
            <a:ext cx="7772400" cy="20574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The test is set up as: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 Five True / False Questions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 Thirteen Multiple Choice Questions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 Ten Matching Questions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2743200" y="4114800"/>
            <a:ext cx="2209800" cy="1447800"/>
          </a:xfrm>
          <a:prstGeom prst="rect">
            <a:avLst/>
          </a:prstGeom>
          <a:solidFill>
            <a:srgbClr val="92D050"/>
          </a:solidFill>
          <a:ln w="41275"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latin typeface="Stencil" pitchFamily="82" charset="0"/>
              </a:rPr>
              <a:t>Click here for more test info</a:t>
            </a:r>
            <a:endParaRPr lang="en-US" sz="2400" dirty="0">
              <a:latin typeface="Stencil" pitchFamily="82" charset="0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990600"/>
          </a:xfrm>
        </p:spPr>
        <p:txBody>
          <a:bodyPr anchor="t"/>
          <a:lstStyle/>
          <a:p>
            <a:pPr algn="ctr"/>
            <a:r>
              <a:rPr lang="en-US" dirty="0" smtClean="0"/>
              <a:t>General Test Info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22376" y="1752600"/>
            <a:ext cx="7772400" cy="28956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Test will be scantron format (bring a pencil)</a:t>
            </a: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There will be bonus questions (general economics and cultural knowledge)</a:t>
            </a: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There will be a headlines part, a demand graph, and the test questions (three parts)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3962400" y="5410200"/>
            <a:ext cx="3886200" cy="838200"/>
          </a:xfrm>
          <a:prstGeom prst="rect">
            <a:avLst/>
          </a:prstGeom>
          <a:solidFill>
            <a:srgbClr val="92D050"/>
          </a:solidFill>
          <a:ln w="41275"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latin typeface="Stencil" pitchFamily="82" charset="0"/>
              </a:rPr>
              <a:t>Click here to complete the Review</a:t>
            </a:r>
            <a:endParaRPr lang="en-US" sz="2400" dirty="0">
              <a:latin typeface="Stencil" pitchFamily="82" charset="0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183880" cy="2286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Good luck on the test on Tuesday!</a:t>
            </a:r>
            <a:endParaRPr lang="en-US" sz="4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514600"/>
          </a:xfrm>
        </p:spPr>
        <p:txBody>
          <a:bodyPr>
            <a:normAutofit/>
          </a:bodyPr>
          <a:lstStyle/>
          <a:p>
            <a:r>
              <a:rPr lang="en-US" u="sng" dirty="0" smtClean="0"/>
              <a:t>Question #3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demand schedule is which of the following?</a:t>
            </a:r>
            <a:endParaRPr lang="en-US" dirty="0"/>
          </a:p>
        </p:txBody>
      </p:sp>
      <p:sp>
        <p:nvSpPr>
          <p:cNvPr id="8" name="Subtitle 5">
            <a:hlinkClick r:id="rId2" action="ppaction://hlinksldjump"/>
          </p:cNvPr>
          <p:cNvSpPr txBox="1">
            <a:spLocks/>
          </p:cNvSpPr>
          <p:nvPr/>
        </p:nvSpPr>
        <p:spPr>
          <a:xfrm>
            <a:off x="1295400" y="3048000"/>
            <a:ext cx="2438400" cy="1371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Listings</a:t>
            </a:r>
          </a:p>
        </p:txBody>
      </p:sp>
      <p:sp>
        <p:nvSpPr>
          <p:cNvPr id="10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5715000" y="3048000"/>
            <a:ext cx="1981200" cy="12954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Picture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ubtitle 5">
            <a:hlinkClick r:id="rId3" action="ppaction://hlinksldjump"/>
          </p:cNvPr>
          <p:cNvSpPr txBox="1">
            <a:spLocks/>
          </p:cNvSpPr>
          <p:nvPr/>
        </p:nvSpPr>
        <p:spPr>
          <a:xfrm>
            <a:off x="3733800" y="4953000"/>
            <a:ext cx="2209800" cy="1143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Graph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Showcard Gothic" pitchFamily="82" charset="0"/>
              </a:rPr>
              <a:t>Correct</a:t>
            </a:r>
            <a:endParaRPr lang="en-US" sz="8800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3" name="TextBox 2">
            <a:hlinkClick r:id="rId2" action="ppaction://hlinksldjump">
              <a:snd r:embed="rId3" name="applause.wav"/>
            </a:hlinkClick>
          </p:cNvPr>
          <p:cNvSpPr txBox="1"/>
          <p:nvPr/>
        </p:nvSpPr>
        <p:spPr>
          <a:xfrm>
            <a:off x="3200400" y="3886200"/>
            <a:ext cx="2590800" cy="1524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Playbill" pitchFamily="82" charset="0"/>
              </a:rPr>
              <a:t>Click here to go to the next Question</a:t>
            </a:r>
            <a:endParaRPr lang="en-US" sz="40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816</TotalTime>
  <Words>817</Words>
  <Application>Microsoft Office PowerPoint</Application>
  <PresentationFormat>On-screen Show (4:3)</PresentationFormat>
  <Paragraphs>247</Paragraphs>
  <Slides>75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6" baseType="lpstr">
      <vt:lpstr>Aspect</vt:lpstr>
      <vt:lpstr>Mr. Campbell’s Economics Class Demand Review</vt:lpstr>
      <vt:lpstr>Economics Review</vt:lpstr>
      <vt:lpstr>Question #1 Which of the following is NOT a requirement for demand to exist?</vt:lpstr>
      <vt:lpstr>Correct</vt:lpstr>
      <vt:lpstr>Wrong Answer!</vt:lpstr>
      <vt:lpstr>Question #2 The study of behaviors and decisions that people make is called?</vt:lpstr>
      <vt:lpstr>Correct</vt:lpstr>
      <vt:lpstr>Question #3 A demand schedule is which of the following?</vt:lpstr>
      <vt:lpstr>Correct</vt:lpstr>
      <vt:lpstr>Question #4 The demand schedule shows various quantities of a product over a wide period of time?</vt:lpstr>
      <vt:lpstr>Correct</vt:lpstr>
      <vt:lpstr>Question #5 You normally have to create a demand schedule first, then create a demand graph</vt:lpstr>
      <vt:lpstr>Correct</vt:lpstr>
      <vt:lpstr>Question #6 The Law of Demand (LoD) is what type of relationship?</vt:lpstr>
      <vt:lpstr>Correct</vt:lpstr>
      <vt:lpstr>Question #7 The LoD assumes that people behave normally.</vt:lpstr>
      <vt:lpstr>Correct</vt:lpstr>
      <vt:lpstr>Question #8 LoD: price represents a/an ______ for people to buy items</vt:lpstr>
      <vt:lpstr>Correct</vt:lpstr>
      <vt:lpstr>Question #9 The amount of usefulness that someone gets from a product is called?</vt:lpstr>
      <vt:lpstr>Correct</vt:lpstr>
      <vt:lpstr>Question #10 the extra satisfaction a person gets from using ONE more unit of product is called</vt:lpstr>
      <vt:lpstr>Correct</vt:lpstr>
      <vt:lpstr>Question #11 the extra satisfaction a person gets from using one more product get less and less each time</vt:lpstr>
      <vt:lpstr>Correct</vt:lpstr>
      <vt:lpstr>Question #12 The change in price causes a ______ the demand curve</vt:lpstr>
      <vt:lpstr>Correct</vt:lpstr>
      <vt:lpstr>Question #13 If a product has an inelastic demand, price and expenditure move …</vt:lpstr>
      <vt:lpstr>Correct</vt:lpstr>
      <vt:lpstr>Question #14 when prices increase, the demand for g/s will result in?</vt:lpstr>
      <vt:lpstr>Correct</vt:lpstr>
      <vt:lpstr>Question #15 Two products that are closely related together in their demand are called </vt:lpstr>
      <vt:lpstr>Correct</vt:lpstr>
      <vt:lpstr>Question #16  Advertising, fashion trends, and new product introductions serve to</vt:lpstr>
      <vt:lpstr>Correct</vt:lpstr>
      <vt:lpstr>Question #17 A price increase has little or no effect on how much people buy, the demand for the product is</vt:lpstr>
      <vt:lpstr>Correct</vt:lpstr>
      <vt:lpstr>Question #18 Which of the following DOES NOT cause a movement along the DC</vt:lpstr>
      <vt:lpstr>Correct</vt:lpstr>
      <vt:lpstr>Question #19 The income effect alters what?</vt:lpstr>
      <vt:lpstr>Correct</vt:lpstr>
      <vt:lpstr>Question #20 The substitution effect allows consumers to …</vt:lpstr>
      <vt:lpstr>Correct</vt:lpstr>
      <vt:lpstr>Question #21 When an item may cause poor health, or you are just tired of something, that will …</vt:lpstr>
      <vt:lpstr>Correct</vt:lpstr>
      <vt:lpstr>Question #22 Two products that are closely related together in their demand are called </vt:lpstr>
      <vt:lpstr>Correct</vt:lpstr>
      <vt:lpstr>Question #23 When consumer income rises, demand rises as well, shifting the DC left for any given product</vt:lpstr>
      <vt:lpstr>Correct</vt:lpstr>
      <vt:lpstr>Question #24 when the price for good A increase, the demand for good B also increase, these goods are …</vt:lpstr>
      <vt:lpstr>Correct</vt:lpstr>
      <vt:lpstr>Question #25 which of the following are NOT complementary goods?</vt:lpstr>
      <vt:lpstr>Correct</vt:lpstr>
      <vt:lpstr>Question #26 If you think prices are going up NEXT week, you will buy ____</vt:lpstr>
      <vt:lpstr>Correct</vt:lpstr>
      <vt:lpstr>Question #27 If you have more consumers competing for one product, then the DC will …</vt:lpstr>
      <vt:lpstr>Correct</vt:lpstr>
      <vt:lpstr>Question #28 Elasticity measures the responsiveness of quantity to a change in …</vt:lpstr>
      <vt:lpstr>Correct</vt:lpstr>
      <vt:lpstr>Question #29 when a change in price causes a relatively larger change in quantity demanded, a product is said to be …</vt:lpstr>
      <vt:lpstr>Correct</vt:lpstr>
      <vt:lpstr>Question #30 when a customer’s demand for a product moves in the amount (percentage wise) as the price increase, it is</vt:lpstr>
      <vt:lpstr>Correct</vt:lpstr>
      <vt:lpstr>Question #31 The LoD has a ________ relationship between price and quantity wanted</vt:lpstr>
      <vt:lpstr>Correct</vt:lpstr>
      <vt:lpstr>Question #32 If you ask your self “can this purchase be delayed?” and you say yes, then the product is …</vt:lpstr>
      <vt:lpstr>Correct</vt:lpstr>
      <vt:lpstr>Question #33 the period of production that is too short for any adjustments in production, other than labor, is called …</vt:lpstr>
      <vt:lpstr>Correct</vt:lpstr>
      <vt:lpstr>Question #34 if you multiple the price of a product times the quantity demanded (sold), it is called? </vt:lpstr>
      <vt:lpstr>Correct</vt:lpstr>
      <vt:lpstr>Congratulations</vt:lpstr>
      <vt:lpstr>Test Format</vt:lpstr>
      <vt:lpstr>General Test Info</vt:lpstr>
      <vt:lpstr>Good luck on the test on Tuesday!</vt:lpstr>
    </vt:vector>
  </TitlesOfParts>
  <Company>BCSC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Campbell’s Economics Class Demand Review</dc:title>
  <dc:creator>workstation</dc:creator>
  <cp:lastModifiedBy>workstation</cp:lastModifiedBy>
  <cp:revision>92</cp:revision>
  <dcterms:created xsi:type="dcterms:W3CDTF">2011-09-23T12:19:09Z</dcterms:created>
  <dcterms:modified xsi:type="dcterms:W3CDTF">2011-09-26T04:03:49Z</dcterms:modified>
</cp:coreProperties>
</file>