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8" r:id="rId4"/>
    <p:sldId id="258" r:id="rId5"/>
    <p:sldId id="269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</p:sldIdLst>
  <p:sldSz cx="9144000" cy="6858000" type="screen4x3"/>
  <p:notesSz cx="6946900" cy="92837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Lucida Sans Unicode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9D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4185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4185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2086B42F-8C29-48C5-B95D-BD31EE6EC1AE}" type="datetimeFigureOut">
              <a:rPr lang="en-US" smtClean="0"/>
              <a:pPr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10323" cy="464185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817904"/>
            <a:ext cx="3010323" cy="464185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60708891-F1E4-4D45-AE92-6F847DC324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593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06438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94691" y="4409758"/>
            <a:ext cx="5555912" cy="41760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502479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150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457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6438"/>
            <a:ext cx="4641850" cy="34813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662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94690" y="4409758"/>
            <a:ext cx="5557520" cy="4177665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E5BCD-DC1D-490D-9C1B-9BEECAFA3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EFBAB-28F8-44AB-9049-BA18AD223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0813"/>
            <a:ext cx="1922463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0813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F1E84-33EB-4C3A-B1E2-8FA43E769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08B1F-393F-44B8-9627-38B84AD9B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2148D-6C3C-49E3-9CEF-68A68B69A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E3A07-A80B-42E3-A249-EB591E98E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4D518-29E2-45D4-89F2-C804A9E91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14D91-1ADA-4898-9F63-76815122E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2D30A-C117-424D-B3B8-28F4B9C86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8D2F2-E549-4537-874E-301F0B712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A7B5D-4597-43EE-A9C4-10B45E54A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099FC-7775-4672-A3C9-5D8188AB4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59FB7-4B22-473A-8686-66EE0DD9F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0D124-A4FD-4A67-A7A1-F6E78905B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11300"/>
            <a:ext cx="2055813" cy="46180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11300"/>
            <a:ext cx="6019800" cy="46180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63DC2-8A9E-4839-B3D7-72C0CA2E7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11300"/>
            <a:ext cx="6399213" cy="2271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8A662-224B-465D-9A68-C999D4672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93748-1F90-4A64-8E68-B78CDC618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0313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8513" y="1828800"/>
            <a:ext cx="3771900" cy="3656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072D-5DCA-4392-9B16-E5AB78BD2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51CBC-7C43-4180-BD0F-C81E5D754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39AC5-EE26-4360-B6E0-C66FF3D11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2D01A-FC4B-4AFE-9BE1-2FF1A3FD5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2C4DB-1C0D-472B-BD9E-A10CB06A4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129E3-7696-4D43-9279-198FE4FD3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Freeform 1"/>
          <p:cNvSpPr>
            <a:spLocks noChangeArrowheads="1"/>
          </p:cNvSpPr>
          <p:nvPr/>
        </p:nvSpPr>
        <p:spPr bwMode="auto">
          <a:xfrm rot="18420000">
            <a:off x="7776369" y="-13494"/>
            <a:ext cx="1162050" cy="2084388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0813"/>
            <a:ext cx="6869113" cy="1598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4613" cy="3656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13716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35560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67183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58F062B-5730-4589-8A6F-915D5FDD3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 rot="18420000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rgbClr val="703D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Freeform 8"/>
          <p:cNvSpPr>
            <a:spLocks noChangeArrowheads="1"/>
          </p:cNvSpPr>
          <p:nvPr/>
        </p:nvSpPr>
        <p:spPr bwMode="auto">
          <a:xfrm rot="18420000">
            <a:off x="7831138" y="193675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rgbClr val="FFB8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pSp>
        <p:nvGrpSpPr>
          <p:cNvPr id="1034" name="Group 9"/>
          <p:cNvGrpSpPr>
            <a:grpSpLocks/>
          </p:cNvGrpSpPr>
          <p:nvPr/>
        </p:nvGrpSpPr>
        <p:grpSpPr bwMode="auto">
          <a:xfrm>
            <a:off x="7938" y="5540375"/>
            <a:ext cx="1782762" cy="1244600"/>
            <a:chOff x="5" y="3490"/>
            <a:chExt cx="1123" cy="784"/>
          </a:xfrm>
        </p:grpSpPr>
        <p:sp>
          <p:nvSpPr>
            <p:cNvPr id="3" name="Freeform 10"/>
            <p:cNvSpPr>
              <a:spLocks noChangeArrowheads="1"/>
            </p:cNvSpPr>
            <p:nvPr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Freeform 11"/>
            <p:cNvSpPr>
              <a:spLocks noChangeArrowheads="1"/>
            </p:cNvSpPr>
            <p:nvPr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EF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" name="Freeform 12"/>
            <p:cNvSpPr>
              <a:spLocks noChangeArrowheads="1"/>
            </p:cNvSpPr>
            <p:nvPr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13"/>
            <p:cNvSpPr>
              <a:spLocks noChangeArrowheads="1"/>
            </p:cNvSpPr>
            <p:nvPr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B8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8" name="Freeform 14"/>
            <p:cNvSpPr>
              <a:spLocks noChangeArrowheads="1"/>
            </p:cNvSpPr>
            <p:nvPr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00B2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rgbClr val="00B2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6"/>
            <p:cNvSpPr>
              <a:spLocks noChangeArrowheads="1"/>
            </p:cNvSpPr>
            <p:nvPr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B8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rgbClr val="FFB8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rgbClr val="FFEF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0" name="Group 19"/>
            <p:cNvGrpSpPr>
              <a:grpSpLocks/>
            </p:cNvGrpSpPr>
            <p:nvPr/>
          </p:nvGrpSpPr>
          <p:grpSpPr bwMode="auto">
            <a:xfrm>
              <a:off x="5" y="3490"/>
              <a:ext cx="1123" cy="779"/>
              <a:chOff x="5" y="3490"/>
              <a:chExt cx="1123" cy="779"/>
            </a:xfrm>
          </p:grpSpPr>
          <p:grpSp>
            <p:nvGrpSpPr>
              <p:cNvPr id="8" name="Group 20"/>
              <p:cNvGrpSpPr>
                <a:grpSpLocks/>
              </p:cNvGrpSpPr>
              <p:nvPr/>
            </p:nvGrpSpPr>
            <p:grpSpPr bwMode="auto">
              <a:xfrm>
                <a:off x="499" y="3562"/>
                <a:ext cx="547" cy="707"/>
                <a:chOff x="499" y="3562"/>
                <a:chExt cx="547" cy="707"/>
              </a:xfrm>
            </p:grpSpPr>
            <p:sp>
              <p:nvSpPr>
                <p:cNvPr id="1045" name="Freeform 21"/>
                <p:cNvSpPr>
                  <a:spLocks noChangeArrowheads="1"/>
                </p:cNvSpPr>
                <p:nvPr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Freeform 22"/>
                <p:cNvSpPr>
                  <a:spLocks noChangeArrowheads="1"/>
                </p:cNvSpPr>
                <p:nvPr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Freeform 23"/>
                <p:cNvSpPr>
                  <a:spLocks noChangeArrowheads="1"/>
                </p:cNvSpPr>
                <p:nvPr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48" name="Freeform 24"/>
              <p:cNvSpPr>
                <a:spLocks noChangeArrowheads="1"/>
              </p:cNvSpPr>
              <p:nvPr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9" name="Freeform 25"/>
              <p:cNvSpPr>
                <a:spLocks noChangeArrowheads="1"/>
              </p:cNvSpPr>
              <p:nvPr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0" name="Freeform 26"/>
              <p:cNvSpPr>
                <a:spLocks noChangeArrowheads="1"/>
              </p:cNvSpPr>
              <p:nvPr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9" name="Group 27"/>
              <p:cNvGrpSpPr>
                <a:grpSpLocks/>
              </p:cNvGrpSpPr>
              <p:nvPr/>
            </p:nvGrpSpPr>
            <p:grpSpPr bwMode="auto">
              <a:xfrm>
                <a:off x="5" y="3490"/>
                <a:ext cx="1123" cy="677"/>
                <a:chOff x="5" y="3490"/>
                <a:chExt cx="1123" cy="677"/>
              </a:xfrm>
            </p:grpSpPr>
            <p:sp>
              <p:nvSpPr>
                <p:cNvPr id="1052" name="Freeform 28"/>
                <p:cNvSpPr>
                  <a:spLocks noChangeArrowheads="1"/>
                </p:cNvSpPr>
                <p:nvPr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3" name="Freeform 29"/>
                <p:cNvSpPr>
                  <a:spLocks noChangeArrowheads="1"/>
                </p:cNvSpPr>
                <p:nvPr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4" name="Freeform 30"/>
                <p:cNvSpPr>
                  <a:spLocks noChangeArrowheads="1"/>
                </p:cNvSpPr>
                <p:nvPr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5" name="Freeform 31"/>
                <p:cNvSpPr>
                  <a:spLocks noChangeArrowheads="1"/>
                </p:cNvSpPr>
                <p:nvPr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6" name="Freeform 32"/>
                <p:cNvSpPr>
                  <a:spLocks noChangeArrowheads="1"/>
                </p:cNvSpPr>
                <p:nvPr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33"/>
                <p:cNvSpPr>
                  <a:spLocks noChangeArrowheads="1"/>
                </p:cNvSpPr>
                <p:nvPr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Freeform 34"/>
                <p:cNvSpPr>
                  <a:spLocks noChangeArrowheads="1"/>
                </p:cNvSpPr>
                <p:nvPr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9" name="Freeform 35"/>
                <p:cNvSpPr>
                  <a:spLocks noChangeArrowheads="1"/>
                </p:cNvSpPr>
                <p:nvPr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</p:grpSp>
      <p:grpSp>
        <p:nvGrpSpPr>
          <p:cNvPr id="1035" name="Group 36"/>
          <p:cNvGrpSpPr>
            <a:grpSpLocks/>
          </p:cNvGrpSpPr>
          <p:nvPr/>
        </p:nvGrpSpPr>
        <p:grpSpPr bwMode="auto">
          <a:xfrm>
            <a:off x="8680450" y="2116138"/>
            <a:ext cx="384175" cy="4306887"/>
            <a:chOff x="5468" y="1333"/>
            <a:chExt cx="242" cy="2713"/>
          </a:xfrm>
        </p:grpSpPr>
        <p:sp>
          <p:nvSpPr>
            <p:cNvPr id="1061" name="Freeform 37"/>
            <p:cNvSpPr>
              <a:spLocks noChangeArrowheads="1"/>
            </p:cNvSpPr>
            <p:nvPr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703D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Freeform 38"/>
            <p:cNvSpPr>
              <a:spLocks noChangeArrowheads="1"/>
            </p:cNvSpPr>
            <p:nvPr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rgbClr val="703D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36" name="Group 39"/>
          <p:cNvGrpSpPr>
            <a:grpSpLocks/>
          </p:cNvGrpSpPr>
          <p:nvPr/>
        </p:nvGrpSpPr>
        <p:grpSpPr bwMode="auto">
          <a:xfrm>
            <a:off x="7172325" y="-87313"/>
            <a:ext cx="2425700" cy="2246313"/>
            <a:chOff x="4518" y="-55"/>
            <a:chExt cx="1528" cy="1415"/>
          </a:xfrm>
        </p:grpSpPr>
        <p:grpSp>
          <p:nvGrpSpPr>
            <p:cNvPr id="1037" name="Group 40"/>
            <p:cNvGrpSpPr>
              <a:grpSpLocks/>
            </p:cNvGrpSpPr>
            <p:nvPr/>
          </p:nvGrpSpPr>
          <p:grpSpPr bwMode="auto">
            <a:xfrm>
              <a:off x="4518" y="-55"/>
              <a:ext cx="1528" cy="1415"/>
              <a:chOff x="4518" y="-55"/>
              <a:chExt cx="1528" cy="1415"/>
            </a:xfrm>
          </p:grpSpPr>
          <p:sp>
            <p:nvSpPr>
              <p:cNvPr id="1065" name="Freeform 41"/>
              <p:cNvSpPr>
                <a:spLocks noChangeArrowheads="1"/>
              </p:cNvSpPr>
              <p:nvPr/>
            </p:nvSpPr>
            <p:spPr bwMode="auto">
              <a:xfrm rot="18420000">
                <a:off x="5429" y="1087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0" name="Group 42"/>
              <p:cNvGrpSpPr>
                <a:grpSpLocks/>
              </p:cNvGrpSpPr>
              <p:nvPr/>
            </p:nvGrpSpPr>
            <p:grpSpPr bwMode="auto">
              <a:xfrm>
                <a:off x="4518" y="-55"/>
                <a:ext cx="1528" cy="1415"/>
                <a:chOff x="4518" y="-55"/>
                <a:chExt cx="1528" cy="1415"/>
              </a:xfrm>
            </p:grpSpPr>
            <p:sp>
              <p:nvSpPr>
                <p:cNvPr id="1067" name="Freeform 43"/>
                <p:cNvSpPr>
                  <a:spLocks noChangeArrowheads="1"/>
                </p:cNvSpPr>
                <p:nvPr/>
              </p:nvSpPr>
              <p:spPr bwMode="auto">
                <a:xfrm rot="18420000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Freeform 44"/>
                <p:cNvSpPr>
                  <a:spLocks noChangeArrowheads="1"/>
                </p:cNvSpPr>
                <p:nvPr/>
              </p:nvSpPr>
              <p:spPr bwMode="auto">
                <a:xfrm rot="18420000">
                  <a:off x="5048" y="333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5"/>
                <p:cNvSpPr>
                  <a:spLocks noChangeArrowheads="1"/>
                </p:cNvSpPr>
                <p:nvPr/>
              </p:nvSpPr>
              <p:spPr bwMode="auto">
                <a:xfrm rot="18420000">
                  <a:off x="4859" y="184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Freeform 46"/>
                <p:cNvSpPr>
                  <a:spLocks noChangeArrowheads="1"/>
                </p:cNvSpPr>
                <p:nvPr/>
              </p:nvSpPr>
              <p:spPr bwMode="auto">
                <a:xfrm rot="18420000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Freeform 47"/>
                <p:cNvSpPr>
                  <a:spLocks noChangeArrowheads="1"/>
                </p:cNvSpPr>
                <p:nvPr/>
              </p:nvSpPr>
              <p:spPr bwMode="auto">
                <a:xfrm rot="18420000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Freeform 48"/>
                <p:cNvSpPr>
                  <a:spLocks noChangeArrowheads="1"/>
                </p:cNvSpPr>
                <p:nvPr/>
              </p:nvSpPr>
              <p:spPr bwMode="auto">
                <a:xfrm rot="18420000">
                  <a:off x="5253" y="807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Freeform 49"/>
                <p:cNvSpPr>
                  <a:spLocks noChangeArrowheads="1"/>
                </p:cNvSpPr>
                <p:nvPr/>
              </p:nvSpPr>
              <p:spPr bwMode="auto">
                <a:xfrm rot="18420000">
                  <a:off x="4984" y="211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4" name="Freeform 50"/>
                <p:cNvSpPr>
                  <a:spLocks noChangeArrowheads="1"/>
                </p:cNvSpPr>
                <p:nvPr/>
              </p:nvSpPr>
              <p:spPr bwMode="auto">
                <a:xfrm rot="18420000">
                  <a:off x="4947" y="143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Freeform 1"/>
          <p:cNvSpPr>
            <a:spLocks noChangeArrowheads="1"/>
          </p:cNvSpPr>
          <p:nvPr/>
        </p:nvSpPr>
        <p:spPr bwMode="auto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rgbClr val="FFEF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511300"/>
            <a:ext cx="6399213" cy="2271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34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>
              <a:tabLst>
                <a:tab pos="723900" algn="l"/>
                <a:tab pos="1447800" algn="l"/>
              </a:tabLst>
              <a:defRPr sz="1400" smtClean="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134A6792-0C4E-4D49-9EE2-3B1271647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6"/>
          <p:cNvGrpSpPr>
            <a:grpSpLocks/>
          </p:cNvGrpSpPr>
          <p:nvPr/>
        </p:nvGrpSpPr>
        <p:grpSpPr bwMode="auto">
          <a:xfrm>
            <a:off x="195263" y="234950"/>
            <a:ext cx="3786187" cy="1776413"/>
            <a:chOff x="123" y="148"/>
            <a:chExt cx="2385" cy="1119"/>
          </a:xfrm>
        </p:grpSpPr>
        <p:sp>
          <p:nvSpPr>
            <p:cNvPr id="3" name="Freeform 7"/>
            <p:cNvSpPr>
              <a:spLocks noChangeArrowheads="1"/>
            </p:cNvSpPr>
            <p:nvPr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Freeform 8"/>
            <p:cNvSpPr>
              <a:spLocks noChangeArrowheads="1"/>
            </p:cNvSpPr>
            <p:nvPr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57" name="Freeform 9"/>
            <p:cNvSpPr>
              <a:spLocks noChangeArrowheads="1"/>
            </p:cNvSpPr>
            <p:nvPr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B8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23" y="148"/>
              <a:ext cx="2385" cy="1080"/>
              <a:chOff x="123" y="148"/>
              <a:chExt cx="2385" cy="1080"/>
            </a:xfrm>
          </p:grpSpPr>
          <p:sp>
            <p:nvSpPr>
              <p:cNvPr id="6" name="Freeform 11"/>
              <p:cNvSpPr>
                <a:spLocks noChangeArrowheads="1"/>
              </p:cNvSpPr>
              <p:nvPr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Freeform 13"/>
              <p:cNvSpPr>
                <a:spLocks noChangeArrowheads="1"/>
              </p:cNvSpPr>
              <p:nvPr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2" name="Freeform 14"/>
              <p:cNvSpPr>
                <a:spLocks noChangeArrowheads="1"/>
              </p:cNvSpPr>
              <p:nvPr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" name="Freeform 15"/>
              <p:cNvSpPr>
                <a:spLocks noChangeArrowheads="1"/>
              </p:cNvSpPr>
              <p:nvPr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grpSp>
        <p:nvGrpSpPr>
          <p:cNvPr id="2056" name="Group 16"/>
          <p:cNvGrpSpPr>
            <a:grpSpLocks/>
          </p:cNvGrpSpPr>
          <p:nvPr/>
        </p:nvGrpSpPr>
        <p:grpSpPr bwMode="auto">
          <a:xfrm>
            <a:off x="7797800" y="4318000"/>
            <a:ext cx="977900" cy="1157288"/>
            <a:chOff x="4912" y="2720"/>
            <a:chExt cx="616" cy="729"/>
          </a:xfrm>
        </p:grpSpPr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 rot="7320000">
              <a:off x="4910" y="2935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 rot="7320000">
              <a:off x="4895" y="2921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703D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 rot="7320000">
              <a:off x="5001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rgbClr val="FFB8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3" name="Group 20"/>
            <p:cNvGrpSpPr>
              <a:grpSpLocks/>
            </p:cNvGrpSpPr>
            <p:nvPr/>
          </p:nvGrpSpPr>
          <p:grpSpPr bwMode="auto">
            <a:xfrm>
              <a:off x="4912" y="2720"/>
              <a:ext cx="616" cy="729"/>
              <a:chOff x="4912" y="2720"/>
              <a:chExt cx="616" cy="729"/>
            </a:xfrm>
          </p:grpSpPr>
          <p:sp>
            <p:nvSpPr>
              <p:cNvPr id="2069" name="Freeform 21"/>
              <p:cNvSpPr>
                <a:spLocks noChangeArrowheads="1"/>
              </p:cNvSpPr>
              <p:nvPr/>
            </p:nvSpPr>
            <p:spPr bwMode="auto">
              <a:xfrm rot="7320000">
                <a:off x="4989" y="3191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0" name="Freeform 22"/>
              <p:cNvSpPr>
                <a:spLocks noChangeArrowheads="1"/>
              </p:cNvSpPr>
              <p:nvPr/>
            </p:nvSpPr>
            <p:spPr bwMode="auto">
              <a:xfrm rot="7320000">
                <a:off x="4889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1" name="Freeform 23"/>
              <p:cNvSpPr>
                <a:spLocks noChangeArrowheads="1"/>
              </p:cNvSpPr>
              <p:nvPr/>
            </p:nvSpPr>
            <p:spPr bwMode="auto">
              <a:xfrm rot="7320000">
                <a:off x="5063" y="2996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2" name="Freeform 24"/>
              <p:cNvSpPr>
                <a:spLocks noChangeArrowheads="1"/>
              </p:cNvSpPr>
              <p:nvPr/>
            </p:nvSpPr>
            <p:spPr bwMode="auto">
              <a:xfrm rot="7320000">
                <a:off x="5365" y="2875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73" name="Freeform 25"/>
              <p:cNvSpPr>
                <a:spLocks noChangeArrowheads="1"/>
              </p:cNvSpPr>
              <p:nvPr/>
            </p:nvSpPr>
            <p:spPr bwMode="auto">
              <a:xfrm rot="7320000">
                <a:off x="5137" y="2999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74" name="Freeform 26"/>
          <p:cNvSpPr>
            <a:spLocks noChangeArrowheads="1"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320">
            <a:solidFill>
              <a:srgbClr val="703D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75" name="Freeform 27"/>
          <p:cNvSpPr>
            <a:spLocks noChangeArrowheads="1"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48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9" name="Rectangle 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5pPr>
      <a:lvl6pPr marL="25146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6pPr>
      <a:lvl7pPr marL="29718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7pPr>
      <a:lvl8pPr marL="34290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8pPr>
      <a:lvl9pPr marL="3886200" indent="-228600" algn="ctr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omic Sans MS" pitchFamily="64" charset="0"/>
          <a:cs typeface="Lucida Sans Unicode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sc.k12.in.u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\\..\3rd%20Grade%20PBLs\Farmer's%20Market\Farmer's%20Market%20Rubrics.doc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371600" y="1511300"/>
            <a:ext cx="6400800" cy="22733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Back to School Night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549400" y="4051300"/>
            <a:ext cx="6032500" cy="1003300"/>
          </a:xfrm>
        </p:spPr>
        <p:txBody>
          <a:bodyPr lIns="90000" tIns="46800" rIns="90000" bIns="46800"/>
          <a:lstStyle/>
          <a:p>
            <a:pPr marL="0" indent="0" algn="ctr" eaLnBrk="1" hangingPunct="1">
              <a:lnSpc>
                <a:spcPct val="8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000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nd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Grade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2016-17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School Year</a:t>
            </a:r>
          </a:p>
          <a:p>
            <a:pPr marL="0" indent="0" algn="ctr" eaLnBrk="1" hangingPunct="1">
              <a:lnSpc>
                <a:spcPct val="80000"/>
              </a:lnSpc>
              <a:spcBef>
                <a:spcPts val="5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Mrs. Brill and Mrs. </a:t>
            </a:r>
            <a:r>
              <a:rPr lang="en-US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Grueninger</a:t>
            </a: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0683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 Parent Involvement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696200" cy="42672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Read Weekly </a:t>
            </a:r>
            <a:r>
              <a:rPr lang="en-US" sz="2400" dirty="0" smtClean="0"/>
              <a:t>Newsletters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Check PowerSchool Weekly</a:t>
            </a:r>
            <a:endParaRPr lang="en-US" sz="2400" dirty="0" smtClean="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Check </a:t>
            </a:r>
            <a:r>
              <a:rPr lang="en-US" sz="2400" dirty="0" err="1" smtClean="0"/>
              <a:t>ItsLearning</a:t>
            </a:r>
            <a:r>
              <a:rPr lang="en-US" sz="2400" dirty="0" smtClean="0"/>
              <a:t> and Website </a:t>
            </a:r>
            <a:r>
              <a:rPr lang="en-US" sz="2400" dirty="0" smtClean="0"/>
              <a:t>frequently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Parent/ Teacher Conferences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Email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Volunteer in the Classroom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Reading Fluency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Stations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Math Facts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Copies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Field Trips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Class Celebrations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Please Pick-up/Sign-Up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FFC000"/>
                </a:solidFill>
              </a:rPr>
              <a:t>Yellow</a:t>
            </a:r>
            <a:r>
              <a:rPr lang="en-US" sz="2400" dirty="0" smtClean="0"/>
              <a:t> Envelope with Important Papers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Needs to be signed and returned by Friday, </a:t>
            </a:r>
            <a:r>
              <a:rPr lang="en-US" sz="2000" smtClean="0"/>
              <a:t>August </a:t>
            </a:r>
            <a:r>
              <a:rPr lang="en-US" sz="2000"/>
              <a:t>7</a:t>
            </a:r>
            <a:r>
              <a:rPr lang="en-US" sz="2000" smtClean="0"/>
              <a:t>th</a:t>
            </a:r>
            <a:r>
              <a:rPr lang="en-US" sz="2000" dirty="0" smtClean="0"/>
              <a:t>!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2"/>
                </a:solidFill>
              </a:rPr>
              <a:t>Volunteer Sign Up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Help in the Classroom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Field Trips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Back To School Night Packet- Overview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B050"/>
                </a:solidFill>
              </a:rPr>
              <a:t>Thanks for Coming!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marL="341313" indent="-341313" eaLnBrk="1" hangingPunct="1"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 eaLnBrk="1" hangingPunct="1"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>
                <a:solidFill>
                  <a:srgbClr val="0070C0"/>
                </a:solidFill>
              </a:rPr>
              <a:t>Questions?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 our 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Grade Team!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>
              <a:solidFill>
                <a:srgbClr val="7030A0"/>
              </a:solidFill>
            </a:endParaRPr>
          </a:p>
          <a:p>
            <a:pPr algn="ctr"/>
            <a:r>
              <a:rPr lang="en-US" dirty="0" smtClean="0">
                <a:solidFill>
                  <a:srgbClr val="7030A0"/>
                </a:solidFill>
              </a:rPr>
              <a:t>Mrs. Brill and Mrs. </a:t>
            </a:r>
            <a:r>
              <a:rPr lang="en-US" dirty="0" err="1" smtClean="0">
                <a:solidFill>
                  <a:srgbClr val="7030A0"/>
                </a:solidFill>
              </a:rPr>
              <a:t>Grueninger</a:t>
            </a:r>
            <a:endParaRPr lang="en-US" dirty="0" smtClean="0">
              <a:solidFill>
                <a:srgbClr val="7030A0"/>
              </a:solidFill>
            </a:endParaRPr>
          </a:p>
          <a:p>
            <a:pPr algn="ct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Specials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Mrs. </a:t>
            </a:r>
            <a:r>
              <a:rPr lang="en-US" sz="2400" dirty="0" err="1" smtClean="0">
                <a:solidFill>
                  <a:srgbClr val="FF0000"/>
                </a:solidFill>
              </a:rPr>
              <a:t>Garris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Mrs. Morrow  , Mr. </a:t>
            </a:r>
            <a:r>
              <a:rPr lang="en-US" sz="2400" dirty="0" err="1" smtClean="0">
                <a:solidFill>
                  <a:srgbClr val="FF0000"/>
                </a:solidFill>
              </a:rPr>
              <a:t>Kohne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Mrs. </a:t>
            </a:r>
            <a:r>
              <a:rPr lang="en-US" sz="2400" dirty="0" smtClean="0">
                <a:solidFill>
                  <a:srgbClr val="FF0000"/>
                </a:solidFill>
              </a:rPr>
              <a:t>Thompson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smtClean="0">
                <a:solidFill>
                  <a:srgbClr val="FF0000"/>
                </a:solidFill>
              </a:rPr>
              <a:t>Mrs. </a:t>
            </a:r>
            <a:r>
              <a:rPr lang="en-US" sz="2400" dirty="0" smtClean="0">
                <a:solidFill>
                  <a:srgbClr val="FF0000"/>
                </a:solidFill>
              </a:rPr>
              <a:t>Shaw, and Mrs. </a:t>
            </a:r>
            <a:r>
              <a:rPr lang="en-US" sz="2400" dirty="0" err="1" smtClean="0">
                <a:solidFill>
                  <a:srgbClr val="FF0000"/>
                </a:solidFill>
              </a:rPr>
              <a:t>Scarbrough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7030A0"/>
                </a:solidFill>
              </a:rPr>
              <a:t>Class Schedule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743200"/>
            <a:ext cx="7315200" cy="2133600"/>
          </a:xfrm>
        </p:spPr>
        <p:txBody>
          <a:bodyPr/>
          <a:lstStyle/>
          <a:p>
            <a:pPr marL="341313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An overview of our days together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0813"/>
            <a:ext cx="6869113" cy="122078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School Supplies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1219200"/>
          </a:xfrm>
        </p:spPr>
        <p:txBody>
          <a:bodyPr/>
          <a:lstStyle/>
          <a:p>
            <a:r>
              <a:rPr lang="en-US" dirty="0" smtClean="0"/>
              <a:t>Use the provided 2</a:t>
            </a:r>
            <a:r>
              <a:rPr lang="en-US" baseline="30000" dirty="0" smtClean="0"/>
              <a:t>nd</a:t>
            </a:r>
            <a:r>
              <a:rPr lang="en-US" dirty="0" smtClean="0"/>
              <a:t> Grade list on BCSC’s homepage, except:</a:t>
            </a:r>
          </a:p>
          <a:p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5334000" y="2667000"/>
            <a:ext cx="3048000" cy="2743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48300" y="3082498"/>
            <a:ext cx="2819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Students </a:t>
            </a:r>
            <a:r>
              <a:rPr lang="en-US" sz="2000" b="1" dirty="0">
                <a:solidFill>
                  <a:schemeClr val="tx1"/>
                </a:solidFill>
              </a:rPr>
              <a:t>do not N</a:t>
            </a:r>
            <a:r>
              <a:rPr lang="en-US" sz="2000" b="1" dirty="0" smtClean="0">
                <a:solidFill>
                  <a:schemeClr val="tx1"/>
                </a:solidFill>
              </a:rPr>
              <a:t>eed</a:t>
            </a:r>
          </a:p>
          <a:p>
            <a:pPr marL="514350" indent="-514350" algn="ctr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Elmer’s Glue 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Rulers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009650" y="2702560"/>
            <a:ext cx="3943350" cy="2743200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Lucida Sans Unicode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3082498"/>
            <a:ext cx="381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Items to Add 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Expo Markers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2 more spiral notebooks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 </a:t>
            </a:r>
            <a:r>
              <a:rPr lang="en-US" sz="2000" dirty="0" smtClean="0">
                <a:solidFill>
                  <a:schemeClr val="tx1"/>
                </a:solidFill>
              </a:rPr>
              <a:t>additional pack of glue sticks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7030A0"/>
                </a:solidFill>
              </a:rPr>
              <a:t>Website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8862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400" dirty="0" smtClean="0"/>
          </a:p>
          <a:p>
            <a:pPr marL="341313" lvl="1" indent="-341313" eaLnBrk="1" hangingPunct="1">
              <a:lnSpc>
                <a:spcPct val="80000"/>
              </a:lnSpc>
              <a:spcBef>
                <a:spcPts val="4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Important information and updates can be accessed through our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Grade </a:t>
            </a:r>
            <a:r>
              <a:rPr lang="en-US" sz="2400" dirty="0" err="1" smtClean="0"/>
              <a:t>ItsLearning</a:t>
            </a:r>
            <a:r>
              <a:rPr lang="en-US" sz="2400" dirty="0" smtClean="0"/>
              <a:t> Page and the school website </a:t>
            </a:r>
            <a:r>
              <a:rPr lang="en-US" sz="2400" dirty="0" smtClean="0"/>
              <a:t>.</a:t>
            </a:r>
            <a:r>
              <a:rPr lang="en-US" sz="1600" dirty="0" smtClean="0">
                <a:solidFill>
                  <a:srgbClr val="00B200"/>
                </a:solidFill>
                <a:hlinkClick r:id="rId3"/>
              </a:rPr>
              <a:t> </a:t>
            </a:r>
            <a:r>
              <a:rPr lang="en-US" sz="2400" dirty="0">
                <a:solidFill>
                  <a:schemeClr val="tx1"/>
                </a:solidFill>
                <a:hlinkClick r:id="rId3"/>
              </a:rPr>
              <a:t>http://www.bcsc.k12.in.us</a:t>
            </a:r>
            <a:endParaRPr lang="en-US" sz="2400" dirty="0">
              <a:solidFill>
                <a:schemeClr val="tx1"/>
              </a:solidFill>
            </a:endParaRPr>
          </a:p>
          <a:p>
            <a:pPr marL="341313" indent="-341313" eaLnBrk="1" hangingPunct="1">
              <a:lnSpc>
                <a:spcPct val="80000"/>
              </a:lnSpc>
              <a:spcBef>
                <a:spcPts val="4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741363" lvl="1" indent="-284163" eaLnBrk="1" hangingPunct="1">
              <a:lnSpc>
                <a:spcPct val="80000"/>
              </a:lnSpc>
              <a:spcBef>
                <a:spcPts val="35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Newsletters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5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PBL Updates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5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Pictures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5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Resources</a:t>
            </a:r>
          </a:p>
          <a:p>
            <a:pPr marL="741363" lvl="1" indent="-284163" eaLnBrk="1" hangingPunct="1">
              <a:lnSpc>
                <a:spcPct val="80000"/>
              </a:lnSpc>
              <a:spcBef>
                <a:spcPts val="35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Homework Help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763587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7030A0"/>
                </a:solidFill>
              </a:rPr>
              <a:t>Stations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752600" y="1143000"/>
            <a:ext cx="5943600" cy="5257800"/>
          </a:xfrm>
        </p:spPr>
        <p:txBody>
          <a:bodyPr/>
          <a:lstStyle/>
          <a:p>
            <a:pPr marL="0" indent="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Language Arts</a:t>
            </a:r>
          </a:p>
          <a:p>
            <a:pPr marL="741363" lvl="1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Reading Connections to Projects</a:t>
            </a:r>
          </a:p>
          <a:p>
            <a:pPr marL="741363" lvl="1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Writing Connections to Projects</a:t>
            </a:r>
          </a:p>
          <a:p>
            <a:pPr marL="741363" lvl="1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AR </a:t>
            </a:r>
          </a:p>
          <a:p>
            <a:pPr marL="741363" lvl="1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Words Their Way</a:t>
            </a:r>
          </a:p>
          <a:p>
            <a:pPr marL="400050" lvl="1" indent="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  <a:p>
            <a:pPr marL="0" indent="0" eaLnBrk="1" hangingPunct="1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 dirty="0" smtClean="0"/>
              <a:t>Everyday Math</a:t>
            </a:r>
          </a:p>
          <a:p>
            <a:pPr marL="741363" lvl="1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Math Journal</a:t>
            </a:r>
          </a:p>
          <a:p>
            <a:pPr marL="741363" lvl="1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Project Connections</a:t>
            </a:r>
          </a:p>
          <a:p>
            <a:pPr marL="741363" lvl="1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Skill Application</a:t>
            </a:r>
          </a:p>
          <a:p>
            <a:pPr marL="741363" lvl="1" indent="-341313" eaLnBrk="1" hangingPunct="1"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Everyday Math Online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E89D16"/>
                </a:solidFill>
              </a:rPr>
              <a:t>Positive Behavior Support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Morning, Town, and Classroom Meetings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Hopes and Dreams 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Class / School-wide Expectations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Academic Choice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Paws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Husky Grams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Dojo Points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763000" cy="1462088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>
                <a:solidFill>
                  <a:srgbClr val="7030A0"/>
                </a:solidFill>
              </a:rPr>
              <a:t>Independent Review Packet </a:t>
            </a:r>
            <a:br>
              <a:rPr lang="en-US" sz="4000" dirty="0" smtClean="0">
                <a:solidFill>
                  <a:srgbClr val="7030A0"/>
                </a:solidFill>
              </a:rPr>
            </a:br>
            <a:r>
              <a:rPr lang="en-US" sz="4000" dirty="0" smtClean="0">
                <a:solidFill>
                  <a:srgbClr val="7030A0"/>
                </a:solidFill>
              </a:rPr>
              <a:t> and Folder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Sent home Thursday, Return </a:t>
            </a:r>
            <a:r>
              <a:rPr lang="en-US" sz="2400" dirty="0" smtClean="0">
                <a:solidFill>
                  <a:srgbClr val="FF0000"/>
                </a:solidFill>
              </a:rPr>
              <a:t>following Friday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828800"/>
            <a:ext cx="6934200" cy="4114800"/>
          </a:xfrm>
        </p:spPr>
        <p:txBody>
          <a:bodyPr/>
          <a:lstStyle/>
          <a:p>
            <a:pPr marL="341313" indent="-341313" eaLnBrk="1" hangingPunct="1">
              <a:lnSpc>
                <a:spcPct val="90000"/>
              </a:lnSpc>
              <a:spcBef>
                <a:spcPts val="7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Binders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Assignment Notebooks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Graded Papers and Important Papers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Homework Packets</a:t>
            </a:r>
          </a:p>
          <a:p>
            <a:pPr marL="341313" lvl="1" indent="-341313" eaLnBrk="1" hangingPunct="1">
              <a:lnSpc>
                <a:spcPct val="90000"/>
              </a:lnSpc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Homework-</a:t>
            </a:r>
            <a:r>
              <a:rPr lang="en-US" sz="2000" dirty="0" smtClean="0"/>
              <a:t>Turn in </a:t>
            </a:r>
            <a:r>
              <a:rPr lang="en-US" sz="2000" dirty="0" smtClean="0"/>
              <a:t>by 8:30 Fridays</a:t>
            </a:r>
            <a:endParaRPr lang="en-US" sz="2400" dirty="0" smtClean="0"/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Weekly Packet sent home Monday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Everyday Math “Home Links”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Spelling/ Vocabulary List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Reading Log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/>
              <a:t>Language Arts, Science and Social Studies supplements</a:t>
            </a:r>
          </a:p>
          <a:p>
            <a:pPr marL="341313" indent="-341313" eaLnBrk="1" hangingPunct="1">
              <a:lnSpc>
                <a:spcPct val="90000"/>
              </a:lnSpc>
              <a:spcBef>
                <a:spcPts val="600"/>
              </a:spcBef>
              <a:buClrTx/>
              <a:buSz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0813"/>
            <a:ext cx="6870700" cy="16002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C00000"/>
                </a:solidFill>
              </a:rPr>
              <a:t>Grading/Assessments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828800"/>
            <a:ext cx="7772400" cy="3657600"/>
          </a:xfrm>
        </p:spPr>
        <p:txBody>
          <a:bodyPr/>
          <a:lstStyle/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Daily Monitoring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Class Participation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Teamwork/ Collaboration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Independent Review </a:t>
            </a:r>
            <a:r>
              <a:rPr lang="en-US" sz="2400" dirty="0" smtClean="0"/>
              <a:t>Packet (Checked not graded)</a:t>
            </a:r>
            <a:endParaRPr lang="en-US" sz="2400" dirty="0" smtClean="0"/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Station Work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Quizzes and Tests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Presentations</a:t>
            </a:r>
          </a:p>
          <a:p>
            <a:pPr marL="341313" indent="-341313" eaLnBrk="1" hangingPunct="1">
              <a:lnSpc>
                <a:spcPct val="80000"/>
              </a:lnSpc>
              <a:spcBef>
                <a:spcPts val="600"/>
              </a:spcBef>
              <a:buFont typeface="Comic Sans MS" pitchFamily="6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Rubrics</a:t>
            </a:r>
            <a:endParaRPr lang="en-US" sz="2000" dirty="0" smtClean="0">
              <a:solidFill>
                <a:srgbClr val="00B200"/>
              </a:solidFill>
              <a:hlinkClick r:id="rId3"/>
            </a:endParaRPr>
          </a:p>
          <a:p>
            <a:pPr marL="741363" lvl="1" indent="-284163" eaLnBrk="1" hangingPunct="1">
              <a:lnSpc>
                <a:spcPct val="80000"/>
              </a:lnSpc>
              <a:spcBef>
                <a:spcPts val="500"/>
              </a:spcBef>
              <a:buFont typeface="Comic Sans MS" pitchFamily="64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Lucida Sans Unicode"/>
      </a:majorFont>
      <a:minorFont>
        <a:latin typeface="Comic Sans MS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omic Sans MS"/>
        <a:ea typeface=""/>
        <a:cs typeface="Lucida Sans Unicode"/>
      </a:majorFont>
      <a:minorFont>
        <a:latin typeface="Comic Sans MS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Lucida Sans Unicode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313</Words>
  <Application>Microsoft Office PowerPoint</Application>
  <PresentationFormat>On-screen Show (4:3)</PresentationFormat>
  <Paragraphs>100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Back to School Night</vt:lpstr>
      <vt:lpstr>Meet our  2nd Grade Team!</vt:lpstr>
      <vt:lpstr>Class Schedule</vt:lpstr>
      <vt:lpstr>School Supplies</vt:lpstr>
      <vt:lpstr>Website</vt:lpstr>
      <vt:lpstr>Stations</vt:lpstr>
      <vt:lpstr>Positive Behavior Support</vt:lpstr>
      <vt:lpstr>Independent Review Packet   and Folder (Sent home Thursday, Return following Friday)</vt:lpstr>
      <vt:lpstr>Grading/Assessments</vt:lpstr>
      <vt:lpstr> Parent Involvement</vt:lpstr>
      <vt:lpstr>Please Pick-up/Sign-Up </vt:lpstr>
      <vt:lpstr>Thanks for Coming!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 Night</dc:title>
  <dc:creator>BCSC</dc:creator>
  <cp:lastModifiedBy>Rhonda Brill</cp:lastModifiedBy>
  <cp:revision>75</cp:revision>
  <cp:lastPrinted>1601-01-01T00:00:00Z</cp:lastPrinted>
  <dcterms:created xsi:type="dcterms:W3CDTF">2009-08-13T19:44:27Z</dcterms:created>
  <dcterms:modified xsi:type="dcterms:W3CDTF">2016-07-26T18:34:52Z</dcterms:modified>
</cp:coreProperties>
</file>